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8F7983D-3801-4986-AB29-36425E138123}" v="1" dt="2025-02-24T09:05:31.74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6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C08E6A-7D68-9A2D-86A6-A362F4895D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6A7C590-5F04-C076-CE12-579B6813C0E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9989EF-DD05-777D-A5EB-D36988EBD6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21EDD-C7BE-45DF-AEA6-028432F6CA20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F8D862-E36C-FB35-6DE5-238A3BC406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8F9D43-F944-32E4-02D8-C493D30577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FDC35-8DCA-48B6-ABE6-1950D89356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14498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758168-8CCE-9C29-7376-A0B51FEF21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E4C3690-F278-94E1-4DA0-861CF3ECFC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1CDCA7-25EF-97C2-5501-110CD463C9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21EDD-C7BE-45DF-AEA6-028432F6CA20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6E19B1-184C-490A-AA84-AA3C43B130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327B82-58CF-F2E0-638E-31D59BC570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FDC35-8DCA-48B6-ABE6-1950D89356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89389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D5FE825-C673-7313-5266-882393EFCCA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C776A53-25E9-0DFF-F973-91EA692E18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DF57E2-07EB-CD13-90DE-33DCD9213C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21EDD-C7BE-45DF-AEA6-028432F6CA20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E0233B-D59F-07B1-20E6-EEF778AF9C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14BFB4-8BC0-B188-C8C0-C2AA842FAF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FDC35-8DCA-48B6-ABE6-1950D89356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507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C222BD-10B4-FDF8-97B6-B190CE14C1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FB7FCE-4969-79B8-4CC9-96349F73A5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98D4EC-89EC-8812-0547-DEE1BFDE65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21EDD-C7BE-45DF-AEA6-028432F6CA20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DBC16C-76B5-89BB-7C08-DF16CDF44D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31980E-41AB-9ABC-05E5-B2FEB7E3A3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FDC35-8DCA-48B6-ABE6-1950D89356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65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AD2386-1470-9F76-3021-BBAA111BC9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C778DC-ADA6-6A33-7A61-6A46DDB94B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912380-250E-3FD0-ACA0-3BDFFFDF5A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21EDD-C7BE-45DF-AEA6-028432F6CA20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371F6F-9B0A-D866-EEE4-B45F155BFF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A9D376-4053-A5FB-553C-32FB71D648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FDC35-8DCA-48B6-ABE6-1950D89356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29000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866A1A-E7C3-C539-348F-52A0D2B2F2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EB0BED-5FB6-A1CE-738B-654AE970D77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F88D7E-31D9-3BA0-1C93-650E948940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BA2866-6405-B4FA-3283-58268BF4B9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21EDD-C7BE-45DF-AEA6-028432F6CA20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BBC915C-7C83-7F3F-1103-91B3F4AC66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B87D2C-139C-C003-DE8D-E8CEA91F41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FDC35-8DCA-48B6-ABE6-1950D89356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19287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06BD47-7B43-4594-B92F-F0DF5BE8D6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900C45-613B-4B02-F62E-AA24C118AE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8DC5F57-B62A-A106-7A67-E877473D0A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4362ADF-CF15-C368-E2BB-34B730EB94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BBC7147-1415-5165-DD8A-A5AC476F606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4F02839-8E5D-336D-D8BE-EAE51D5EE2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21EDD-C7BE-45DF-AEA6-028432F6CA20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1BDAD9A-D2D9-86F0-B220-071BD8FF02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E1E04A0-1058-EE8B-5943-33C40521F4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FDC35-8DCA-48B6-ABE6-1950D89356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64498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9D34D9-6A74-C4B5-958C-43EA3D8701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C10F52D-2852-B0ED-1809-77340C8856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21EDD-C7BE-45DF-AEA6-028432F6CA20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49AC8D4-A191-6393-6D87-57C2108E46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D9E613D-721A-1D2E-F5CF-F1CDBE832E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FDC35-8DCA-48B6-ABE6-1950D89356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9340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236D47C-E9CF-A2E0-CC4C-C5A7F89EE6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21EDD-C7BE-45DF-AEA6-028432F6CA20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1ADDCA6-54BE-4686-6224-0D1E884CEF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A3BEBD-758E-8413-AAA2-2F27180583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FDC35-8DCA-48B6-ABE6-1950D89356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1291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E02F6B-1917-CD33-3C8B-0A3CE1A26B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61DEEE-B438-C456-45AE-D133B8CAFD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39D86FE-90E3-03C7-2D23-6F1CECC2E1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228131-5ADC-80AB-53A6-4A9C91A44A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21EDD-C7BE-45DF-AEA6-028432F6CA20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D4E272-94A7-0B73-FF3C-0257E4E0F6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D13BFF-20C8-9AA0-9378-B9DBF9E0B7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FDC35-8DCA-48B6-ABE6-1950D89356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9861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308465-846D-BCB3-066C-D0BC98D8EF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46A38A8-470D-B9D3-2001-C4BC613A438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573A816-A9B8-25B7-2DB9-BDFF1E6053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E421891-964A-8FE3-4668-7583E9C12E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21EDD-C7BE-45DF-AEA6-028432F6CA20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3F83E1F-FBBB-2696-D3DE-4AA749D3F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9C94B5-3CAE-80A0-FCA6-67A2E9E9C2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FDC35-8DCA-48B6-ABE6-1950D89356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98700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9B934BD-826E-B076-642A-9773C98823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B6CC31-914D-ABA7-87E9-77516503EA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BD121D-D73C-E1BD-4A42-233B870212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7F21EDD-C7BE-45DF-AEA6-028432F6CA20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F3F1F0-ACD4-6134-7B10-71C242E1B9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3AA427-AD8A-4C00-A015-53CBAD17F5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62FDC35-8DCA-48B6-ABE6-1950D89356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26461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y.mhsgenesis.health.mil/pages/home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A3363022-C969-41E9-8EB2-E4C94908C1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1695" cy="68520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D1AD6B3-BE88-4CEB-BA17-790657CC47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5236254-BC35-EB68-056C-219D12CF33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90662" y="4267832"/>
            <a:ext cx="4805996" cy="1297115"/>
          </a:xfrm>
        </p:spPr>
        <p:txBody>
          <a:bodyPr anchor="t">
            <a:normAutofit/>
          </a:bodyPr>
          <a:lstStyle/>
          <a:p>
            <a:pPr algn="l"/>
            <a:r>
              <a:rPr lang="en-US" sz="4000">
                <a:solidFill>
                  <a:schemeClr val="tx2"/>
                </a:solidFill>
              </a:rPr>
              <a:t>Medical Readiness with MHS Genesis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97706AC-30AB-A240-9A9E-9A3AF9D361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590966" y="3428999"/>
            <a:ext cx="4805691" cy="838831"/>
          </a:xfrm>
        </p:spPr>
        <p:txBody>
          <a:bodyPr anchor="b">
            <a:normAutofit/>
          </a:bodyPr>
          <a:lstStyle/>
          <a:p>
            <a:pPr algn="l"/>
            <a:r>
              <a:rPr lang="en-US" sz="2000">
                <a:solidFill>
                  <a:schemeClr val="tx2"/>
                </a:solidFill>
              </a:rPr>
              <a:t>Brought to you by: ACH Stuttgart</a:t>
            </a:r>
          </a:p>
        </p:txBody>
      </p:sp>
      <p:pic>
        <p:nvPicPr>
          <p:cNvPr id="7" name="Graphic 6" descr="Stethoscope">
            <a:extLst>
              <a:ext uri="{FF2B5EF4-FFF2-40B4-BE49-F238E27FC236}">
                <a16:creationId xmlns:a16="http://schemas.microsoft.com/office/drawing/2014/main" id="{512F7377-62FA-9C75-DCA0-F8FA02079C0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40470" y="1815320"/>
            <a:ext cx="4141760" cy="4141760"/>
          </a:xfrm>
          <a:custGeom>
            <a:avLst/>
            <a:gdLst/>
            <a:ahLst/>
            <a:cxnLst/>
            <a:rect l="l" t="t" r="r" b="b"/>
            <a:pathLst>
              <a:path w="4141760" h="4377846">
                <a:moveTo>
                  <a:pt x="0" y="0"/>
                </a:moveTo>
                <a:lnTo>
                  <a:pt x="4141760" y="0"/>
                </a:lnTo>
                <a:lnTo>
                  <a:pt x="4141760" y="4377846"/>
                </a:lnTo>
                <a:lnTo>
                  <a:pt x="0" y="4377846"/>
                </a:lnTo>
                <a:close/>
              </a:path>
            </a:pathLst>
          </a:custGeom>
        </p:spPr>
      </p:pic>
      <p:grpSp>
        <p:nvGrpSpPr>
          <p:cNvPr id="14" name="Group 13">
            <a:extLst>
              <a:ext uri="{FF2B5EF4-FFF2-40B4-BE49-F238E27FC236}">
                <a16:creationId xmlns:a16="http://schemas.microsoft.com/office/drawing/2014/main" id="{89D1390B-7E13-4B4F-9CB2-391063412E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253" y="-5977"/>
            <a:ext cx="6238675" cy="6863979"/>
            <a:chOff x="305" y="-5977"/>
            <a:chExt cx="6238675" cy="6863979"/>
          </a:xfrm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9E720206-AA49-4786-A932-A2650DE091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305" y="34854"/>
              <a:ext cx="6028697" cy="6817170"/>
            </a:xfrm>
            <a:custGeom>
              <a:avLst/>
              <a:gdLst>
                <a:gd name="connsiteX0" fmla="*/ 6028697 w 6028697"/>
                <a:gd name="connsiteY0" fmla="*/ 6155323 h 6817170"/>
                <a:gd name="connsiteX1" fmla="*/ 6028697 w 6028697"/>
                <a:gd name="connsiteY1" fmla="*/ 6817170 h 6817170"/>
                <a:gd name="connsiteX2" fmla="*/ 5157862 w 6028697"/>
                <a:gd name="connsiteY2" fmla="*/ 6817170 h 6817170"/>
                <a:gd name="connsiteX3" fmla="*/ 5347156 w 6028697"/>
                <a:gd name="connsiteY3" fmla="*/ 6687553 h 6817170"/>
                <a:gd name="connsiteX4" fmla="*/ 5487470 w 6028697"/>
                <a:gd name="connsiteY4" fmla="*/ 6581714 h 6817170"/>
                <a:gd name="connsiteX5" fmla="*/ 5627642 w 6028697"/>
                <a:gd name="connsiteY5" fmla="*/ 6472328 h 6817170"/>
                <a:gd name="connsiteX6" fmla="*/ 5911392 w 6028697"/>
                <a:gd name="connsiteY6" fmla="*/ 6245328 h 6817170"/>
                <a:gd name="connsiteX7" fmla="*/ 4481066 w 6028697"/>
                <a:gd name="connsiteY7" fmla="*/ 478 h 6817170"/>
                <a:gd name="connsiteX8" fmla="*/ 4672258 w 6028697"/>
                <a:gd name="connsiteY8" fmla="*/ 7519 h 6817170"/>
                <a:gd name="connsiteX9" fmla="*/ 5429869 w 6028697"/>
                <a:gd name="connsiteY9" fmla="*/ 125134 h 6817170"/>
                <a:gd name="connsiteX10" fmla="*/ 5976319 w 6028697"/>
                <a:gd name="connsiteY10" fmla="*/ 314893 h 6817170"/>
                <a:gd name="connsiteX11" fmla="*/ 6028697 w 6028697"/>
                <a:gd name="connsiteY11" fmla="*/ 339901 h 6817170"/>
                <a:gd name="connsiteX12" fmla="*/ 6028697 w 6028697"/>
                <a:gd name="connsiteY12" fmla="*/ 732458 h 6817170"/>
                <a:gd name="connsiteX13" fmla="*/ 5990985 w 6028697"/>
                <a:gd name="connsiteY13" fmla="*/ 712211 h 6817170"/>
                <a:gd name="connsiteX14" fmla="*/ 5341339 w 6028697"/>
                <a:gd name="connsiteY14" fmla="*/ 475281 h 6817170"/>
                <a:gd name="connsiteX15" fmla="*/ 4651969 w 6028697"/>
                <a:gd name="connsiteY15" fmla="*/ 377104 h 6817170"/>
                <a:gd name="connsiteX16" fmla="*/ 3953093 w 6028697"/>
                <a:gd name="connsiteY16" fmla="*/ 402498 h 6817170"/>
                <a:gd name="connsiteX17" fmla="*/ 3267413 w 6028697"/>
                <a:gd name="connsiteY17" fmla="*/ 546643 h 6817170"/>
                <a:gd name="connsiteX18" fmla="*/ 1439498 w 6028697"/>
                <a:gd name="connsiteY18" fmla="*/ 1568141 h 6817170"/>
                <a:gd name="connsiteX19" fmla="*/ 960671 w 6028697"/>
                <a:gd name="connsiteY19" fmla="*/ 2082013 h 6817170"/>
                <a:gd name="connsiteX20" fmla="*/ 581866 w 6028697"/>
                <a:gd name="connsiteY20" fmla="*/ 2672638 h 6817170"/>
                <a:gd name="connsiteX21" fmla="*/ 324789 w 6028697"/>
                <a:gd name="connsiteY21" fmla="*/ 3325262 h 6817170"/>
                <a:gd name="connsiteX22" fmla="*/ 231151 w 6028697"/>
                <a:gd name="connsiteY22" fmla="*/ 4022292 h 6817170"/>
                <a:gd name="connsiteX23" fmla="*/ 270592 w 6028697"/>
                <a:gd name="connsiteY23" fmla="*/ 4362792 h 6817170"/>
                <a:gd name="connsiteX24" fmla="*/ 387213 w 6028697"/>
                <a:gd name="connsiteY24" fmla="*/ 4681585 h 6817170"/>
                <a:gd name="connsiteX25" fmla="*/ 468507 w 6028697"/>
                <a:gd name="connsiteY25" fmla="*/ 4831546 h 6817170"/>
                <a:gd name="connsiteX26" fmla="*/ 561862 w 6028697"/>
                <a:gd name="connsiteY26" fmla="*/ 4976826 h 6817170"/>
                <a:gd name="connsiteX27" fmla="*/ 777511 w 6028697"/>
                <a:gd name="connsiteY27" fmla="*/ 5257597 h 6817170"/>
                <a:gd name="connsiteX28" fmla="*/ 1010895 w 6028697"/>
                <a:gd name="connsiteY28" fmla="*/ 5540494 h 6817170"/>
                <a:gd name="connsiteX29" fmla="*/ 1126948 w 6028697"/>
                <a:gd name="connsiteY29" fmla="*/ 5688186 h 6817170"/>
                <a:gd name="connsiteX30" fmla="*/ 1182706 w 6028697"/>
                <a:gd name="connsiteY30" fmla="*/ 5760543 h 6817170"/>
                <a:gd name="connsiteX31" fmla="*/ 1237327 w 6028697"/>
                <a:gd name="connsiteY31" fmla="*/ 5830060 h 6817170"/>
                <a:gd name="connsiteX32" fmla="*/ 1706649 w 6028697"/>
                <a:gd name="connsiteY32" fmla="*/ 6342797 h 6817170"/>
                <a:gd name="connsiteX33" fmla="*/ 1956207 w 6028697"/>
                <a:gd name="connsiteY33" fmla="*/ 6573484 h 6817170"/>
                <a:gd name="connsiteX34" fmla="*/ 2217681 w 6028697"/>
                <a:gd name="connsiteY34" fmla="*/ 6786297 h 6817170"/>
                <a:gd name="connsiteX35" fmla="*/ 2260820 w 6028697"/>
                <a:gd name="connsiteY35" fmla="*/ 6817170 h 6817170"/>
                <a:gd name="connsiteX36" fmla="*/ 1429497 w 6028697"/>
                <a:gd name="connsiteY36" fmla="*/ 6817170 h 6817170"/>
                <a:gd name="connsiteX37" fmla="*/ 1327275 w 6028697"/>
                <a:gd name="connsiteY37" fmla="*/ 6713800 h 6817170"/>
                <a:gd name="connsiteX38" fmla="*/ 1080556 w 6028697"/>
                <a:gd name="connsiteY38" fmla="*/ 6414443 h 6817170"/>
                <a:gd name="connsiteX39" fmla="*/ 865189 w 6028697"/>
                <a:gd name="connsiteY39" fmla="*/ 6097496 h 6817170"/>
                <a:gd name="connsiteX40" fmla="*/ 814823 w 6028697"/>
                <a:gd name="connsiteY40" fmla="*/ 6016911 h 6817170"/>
                <a:gd name="connsiteX41" fmla="*/ 766729 w 6028697"/>
                <a:gd name="connsiteY41" fmla="*/ 5938453 h 6817170"/>
                <a:gd name="connsiteX42" fmla="*/ 671672 w 6028697"/>
                <a:gd name="connsiteY42" fmla="*/ 5786648 h 6817170"/>
                <a:gd name="connsiteX43" fmla="*/ 474608 w 6028697"/>
                <a:gd name="connsiteY43" fmla="*/ 5474664 h 6817170"/>
                <a:gd name="connsiteX44" fmla="*/ 282652 w 6028697"/>
                <a:gd name="connsiteY44" fmla="*/ 5146508 h 6817170"/>
                <a:gd name="connsiteX45" fmla="*/ 196108 w 6028697"/>
                <a:gd name="connsiteY45" fmla="*/ 4972712 h 6817170"/>
                <a:gd name="connsiteX46" fmla="*/ 122474 w 6028697"/>
                <a:gd name="connsiteY46" fmla="*/ 4791821 h 6817170"/>
                <a:gd name="connsiteX47" fmla="*/ 65724 w 6028697"/>
                <a:gd name="connsiteY47" fmla="*/ 4603129 h 6817170"/>
                <a:gd name="connsiteX48" fmla="*/ 44727 w 6028697"/>
                <a:gd name="connsiteY48" fmla="*/ 4506937 h 6817170"/>
                <a:gd name="connsiteX49" fmla="*/ 35505 w 6028697"/>
                <a:gd name="connsiteY49" fmla="*/ 4458699 h 6817170"/>
                <a:gd name="connsiteX50" fmla="*/ 27845 w 6028697"/>
                <a:gd name="connsiteY50" fmla="*/ 4410320 h 6817170"/>
                <a:gd name="connsiteX51" fmla="*/ 37 w 6028697"/>
                <a:gd name="connsiteY51" fmla="*/ 4022292 h 6817170"/>
                <a:gd name="connsiteX52" fmla="*/ 78777 w 6028697"/>
                <a:gd name="connsiteY52" fmla="*/ 3267236 h 6817170"/>
                <a:gd name="connsiteX53" fmla="*/ 315424 w 6028697"/>
                <a:gd name="connsiteY53" fmla="*/ 2543673 h 6817170"/>
                <a:gd name="connsiteX54" fmla="*/ 1202710 w 6028697"/>
                <a:gd name="connsiteY54" fmla="*/ 1314895 h 6817170"/>
                <a:gd name="connsiteX55" fmla="*/ 1791065 w 6028697"/>
                <a:gd name="connsiteY55" fmla="*/ 833514 h 6817170"/>
                <a:gd name="connsiteX56" fmla="*/ 3908404 w 6028697"/>
                <a:gd name="connsiteY56" fmla="*/ 29794 h 6817170"/>
                <a:gd name="connsiteX57" fmla="*/ 4481066 w 6028697"/>
                <a:gd name="connsiteY57" fmla="*/ 478 h 68171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</a:cxnLst>
              <a:rect l="l" t="t" r="r" b="b"/>
              <a:pathLst>
                <a:path w="6028697" h="6817170">
                  <a:moveTo>
                    <a:pt x="6028697" y="6155323"/>
                  </a:moveTo>
                  <a:lnTo>
                    <a:pt x="6028697" y="6817170"/>
                  </a:lnTo>
                  <a:lnTo>
                    <a:pt x="5157862" y="6817170"/>
                  </a:lnTo>
                  <a:lnTo>
                    <a:pt x="5347156" y="6687553"/>
                  </a:lnTo>
                  <a:cubicBezTo>
                    <a:pt x="5394117" y="6653219"/>
                    <a:pt x="5440793" y="6617608"/>
                    <a:pt x="5487470" y="6581714"/>
                  </a:cubicBezTo>
                  <a:cubicBezTo>
                    <a:pt x="5534147" y="6545820"/>
                    <a:pt x="5580966" y="6509358"/>
                    <a:pt x="5627642" y="6472328"/>
                  </a:cubicBezTo>
                  <a:lnTo>
                    <a:pt x="5911392" y="6245328"/>
                  </a:lnTo>
                  <a:close/>
                  <a:moveTo>
                    <a:pt x="4481066" y="478"/>
                  </a:moveTo>
                  <a:cubicBezTo>
                    <a:pt x="4544817" y="1422"/>
                    <a:pt x="4608563" y="3769"/>
                    <a:pt x="4672258" y="7519"/>
                  </a:cubicBezTo>
                  <a:cubicBezTo>
                    <a:pt x="4927973" y="22364"/>
                    <a:pt x="5181687" y="61751"/>
                    <a:pt x="5429869" y="125134"/>
                  </a:cubicBezTo>
                  <a:cubicBezTo>
                    <a:pt x="5617090" y="173104"/>
                    <a:pt x="5799867" y="236595"/>
                    <a:pt x="5976319" y="314893"/>
                  </a:cubicBezTo>
                  <a:lnTo>
                    <a:pt x="6028697" y="339901"/>
                  </a:lnTo>
                  <a:lnTo>
                    <a:pt x="6028697" y="732458"/>
                  </a:lnTo>
                  <a:lnTo>
                    <a:pt x="5990985" y="712211"/>
                  </a:lnTo>
                  <a:cubicBezTo>
                    <a:pt x="5783917" y="609342"/>
                    <a:pt x="5566013" y="529876"/>
                    <a:pt x="5341339" y="475281"/>
                  </a:cubicBezTo>
                  <a:cubicBezTo>
                    <a:pt x="5115233" y="420503"/>
                    <a:pt x="4884375" y="387624"/>
                    <a:pt x="4651969" y="377104"/>
                  </a:cubicBezTo>
                  <a:cubicBezTo>
                    <a:pt x="4418713" y="365171"/>
                    <a:pt x="4184861" y="373670"/>
                    <a:pt x="3953093" y="402498"/>
                  </a:cubicBezTo>
                  <a:cubicBezTo>
                    <a:pt x="3721001" y="431832"/>
                    <a:pt x="3491675" y="480040"/>
                    <a:pt x="3267413" y="546643"/>
                  </a:cubicBezTo>
                  <a:cubicBezTo>
                    <a:pt x="2591323" y="750761"/>
                    <a:pt x="1967642" y="1099289"/>
                    <a:pt x="1439498" y="1568141"/>
                  </a:cubicBezTo>
                  <a:cubicBezTo>
                    <a:pt x="1265589" y="1725523"/>
                    <a:pt x="1105393" y="1897434"/>
                    <a:pt x="960671" y="2082013"/>
                  </a:cubicBezTo>
                  <a:cubicBezTo>
                    <a:pt x="815775" y="2266294"/>
                    <a:pt x="688923" y="2464081"/>
                    <a:pt x="581866" y="2672638"/>
                  </a:cubicBezTo>
                  <a:cubicBezTo>
                    <a:pt x="473765" y="2880669"/>
                    <a:pt x="387610" y="3099397"/>
                    <a:pt x="324789" y="3325262"/>
                  </a:cubicBezTo>
                  <a:cubicBezTo>
                    <a:pt x="262714" y="3552403"/>
                    <a:pt x="231223" y="3786822"/>
                    <a:pt x="231151" y="4022292"/>
                  </a:cubicBezTo>
                  <a:cubicBezTo>
                    <a:pt x="231413" y="4136912"/>
                    <a:pt x="244645" y="4251136"/>
                    <a:pt x="270592" y="4362792"/>
                  </a:cubicBezTo>
                  <a:cubicBezTo>
                    <a:pt x="297885" y="4472943"/>
                    <a:pt x="336983" y="4579833"/>
                    <a:pt x="387213" y="4681585"/>
                  </a:cubicBezTo>
                  <a:cubicBezTo>
                    <a:pt x="412042" y="4732517"/>
                    <a:pt x="439423" y="4782457"/>
                    <a:pt x="468507" y="4831546"/>
                  </a:cubicBezTo>
                  <a:cubicBezTo>
                    <a:pt x="497591" y="4880636"/>
                    <a:pt x="529230" y="4929015"/>
                    <a:pt x="561862" y="4976826"/>
                  </a:cubicBezTo>
                  <a:cubicBezTo>
                    <a:pt x="627975" y="5072166"/>
                    <a:pt x="701466" y="5164668"/>
                    <a:pt x="777511" y="5257597"/>
                  </a:cubicBezTo>
                  <a:cubicBezTo>
                    <a:pt x="853556" y="5350524"/>
                    <a:pt x="933574" y="5443594"/>
                    <a:pt x="1010895" y="5540494"/>
                  </a:cubicBezTo>
                  <a:cubicBezTo>
                    <a:pt x="1049957" y="5588732"/>
                    <a:pt x="1088642" y="5637963"/>
                    <a:pt x="1126948" y="5688186"/>
                  </a:cubicBezTo>
                  <a:lnTo>
                    <a:pt x="1182706" y="5760543"/>
                  </a:lnTo>
                  <a:cubicBezTo>
                    <a:pt x="1201007" y="5783669"/>
                    <a:pt x="1218458" y="5807503"/>
                    <a:pt x="1237327" y="5830060"/>
                  </a:cubicBezTo>
                  <a:cubicBezTo>
                    <a:pt x="1383714" y="6009916"/>
                    <a:pt x="1540413" y="6181116"/>
                    <a:pt x="1706649" y="6342797"/>
                  </a:cubicBezTo>
                  <a:cubicBezTo>
                    <a:pt x="1788084" y="6422531"/>
                    <a:pt x="1871265" y="6499427"/>
                    <a:pt x="1956207" y="6573484"/>
                  </a:cubicBezTo>
                  <a:cubicBezTo>
                    <a:pt x="2041332" y="6647402"/>
                    <a:pt x="2127733" y="6718907"/>
                    <a:pt x="2217681" y="6786297"/>
                  </a:cubicBezTo>
                  <a:lnTo>
                    <a:pt x="2260820" y="6817170"/>
                  </a:lnTo>
                  <a:lnTo>
                    <a:pt x="1429497" y="6817170"/>
                  </a:lnTo>
                  <a:lnTo>
                    <a:pt x="1327275" y="6713800"/>
                  </a:lnTo>
                  <a:cubicBezTo>
                    <a:pt x="1239186" y="6618984"/>
                    <a:pt x="1156797" y="6519019"/>
                    <a:pt x="1080556" y="6414443"/>
                  </a:cubicBezTo>
                  <a:cubicBezTo>
                    <a:pt x="1004653" y="6310734"/>
                    <a:pt x="932439" y="6205177"/>
                    <a:pt x="865189" y="6097496"/>
                  </a:cubicBezTo>
                  <a:cubicBezTo>
                    <a:pt x="847881" y="6070823"/>
                    <a:pt x="831565" y="6043725"/>
                    <a:pt x="814823" y="6016911"/>
                  </a:cubicBezTo>
                  <a:lnTo>
                    <a:pt x="766729" y="5938453"/>
                  </a:lnTo>
                  <a:cubicBezTo>
                    <a:pt x="735941" y="5887947"/>
                    <a:pt x="703878" y="5837581"/>
                    <a:pt x="671672" y="5786648"/>
                  </a:cubicBezTo>
                  <a:lnTo>
                    <a:pt x="474608" y="5474664"/>
                  </a:lnTo>
                  <a:cubicBezTo>
                    <a:pt x="408778" y="5368968"/>
                    <a:pt x="343516" y="5260008"/>
                    <a:pt x="282652" y="5146508"/>
                  </a:cubicBezTo>
                  <a:cubicBezTo>
                    <a:pt x="252290" y="5089759"/>
                    <a:pt x="223065" y="5032015"/>
                    <a:pt x="196108" y="4972712"/>
                  </a:cubicBezTo>
                  <a:cubicBezTo>
                    <a:pt x="169152" y="4913408"/>
                    <a:pt x="144607" y="4853111"/>
                    <a:pt x="122474" y="4791821"/>
                  </a:cubicBezTo>
                  <a:cubicBezTo>
                    <a:pt x="100342" y="4730532"/>
                    <a:pt x="81757" y="4666830"/>
                    <a:pt x="65724" y="4603129"/>
                  </a:cubicBezTo>
                  <a:cubicBezTo>
                    <a:pt x="58205" y="4571064"/>
                    <a:pt x="50828" y="4539143"/>
                    <a:pt x="44727" y="4506937"/>
                  </a:cubicBezTo>
                  <a:lnTo>
                    <a:pt x="35505" y="4458699"/>
                  </a:lnTo>
                  <a:lnTo>
                    <a:pt x="27845" y="4410320"/>
                  </a:lnTo>
                  <a:cubicBezTo>
                    <a:pt x="8635" y="4281881"/>
                    <a:pt x="-661" y="4152150"/>
                    <a:pt x="37" y="4022292"/>
                  </a:cubicBezTo>
                  <a:cubicBezTo>
                    <a:pt x="712" y="3768592"/>
                    <a:pt x="27094" y="3515615"/>
                    <a:pt x="78777" y="3267236"/>
                  </a:cubicBezTo>
                  <a:cubicBezTo>
                    <a:pt x="130048" y="3017876"/>
                    <a:pt x="209439" y="2775142"/>
                    <a:pt x="315424" y="2543673"/>
                  </a:cubicBezTo>
                  <a:cubicBezTo>
                    <a:pt x="528236" y="2081161"/>
                    <a:pt x="838234" y="1667312"/>
                    <a:pt x="1202710" y="1314895"/>
                  </a:cubicBezTo>
                  <a:cubicBezTo>
                    <a:pt x="1385514" y="1138814"/>
                    <a:pt x="1582282" y="977831"/>
                    <a:pt x="1791065" y="833514"/>
                  </a:cubicBezTo>
                  <a:cubicBezTo>
                    <a:pt x="2420037" y="395614"/>
                    <a:pt x="3147288" y="119557"/>
                    <a:pt x="3908404" y="29794"/>
                  </a:cubicBezTo>
                  <a:cubicBezTo>
                    <a:pt x="4098509" y="7429"/>
                    <a:pt x="4289811" y="-2355"/>
                    <a:pt x="4481066" y="478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C72F6EE6-EDE9-45A5-8F6D-02B9B7CB2C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305" y="1"/>
              <a:ext cx="6165116" cy="6858001"/>
            </a:xfrm>
            <a:custGeom>
              <a:avLst/>
              <a:gdLst>
                <a:gd name="connsiteX0" fmla="*/ 6264586 w 6264586"/>
                <a:gd name="connsiteY0" fmla="*/ 6646464 h 6858001"/>
                <a:gd name="connsiteX1" fmla="*/ 6264586 w 6264586"/>
                <a:gd name="connsiteY1" fmla="*/ 6858001 h 6858001"/>
                <a:gd name="connsiteX2" fmla="*/ 5997170 w 6264586"/>
                <a:gd name="connsiteY2" fmla="*/ 6858001 h 6858001"/>
                <a:gd name="connsiteX3" fmla="*/ 6121512 w 6264586"/>
                <a:gd name="connsiteY3" fmla="*/ 6761029 h 6858001"/>
                <a:gd name="connsiteX4" fmla="*/ 2693206 w 6264586"/>
                <a:gd name="connsiteY4" fmla="*/ 0 h 6858001"/>
                <a:gd name="connsiteX5" fmla="*/ 5872285 w 6264586"/>
                <a:gd name="connsiteY5" fmla="*/ 0 h 6858001"/>
                <a:gd name="connsiteX6" fmla="*/ 6024875 w 6264586"/>
                <a:gd name="connsiteY6" fmla="*/ 68385 h 6858001"/>
                <a:gd name="connsiteX7" fmla="*/ 6206432 w 6264586"/>
                <a:gd name="connsiteY7" fmla="*/ 162336 h 6858001"/>
                <a:gd name="connsiteX8" fmla="*/ 6264586 w 6264586"/>
                <a:gd name="connsiteY8" fmla="*/ 196704 h 6858001"/>
                <a:gd name="connsiteX9" fmla="*/ 6264586 w 6264586"/>
                <a:gd name="connsiteY9" fmla="*/ 537242 h 6858001"/>
                <a:gd name="connsiteX10" fmla="*/ 6230189 w 6264586"/>
                <a:gd name="connsiteY10" fmla="*/ 517260 h 6858001"/>
                <a:gd name="connsiteX11" fmla="*/ 5540536 w 6264586"/>
                <a:gd name="connsiteY11" fmla="*/ 249543 h 6858001"/>
                <a:gd name="connsiteX12" fmla="*/ 5178896 w 6264586"/>
                <a:gd name="connsiteY12" fmla="*/ 178606 h 6858001"/>
                <a:gd name="connsiteX13" fmla="*/ 4814279 w 6264586"/>
                <a:gd name="connsiteY13" fmla="*/ 146683 h 6858001"/>
                <a:gd name="connsiteX14" fmla="*/ 4655095 w 6264586"/>
                <a:gd name="connsiteY14" fmla="*/ 143421 h 6858001"/>
                <a:gd name="connsiteX15" fmla="*/ 4081069 w 6264586"/>
                <a:gd name="connsiteY15" fmla="*/ 185983 h 6858001"/>
                <a:gd name="connsiteX16" fmla="*/ 3720566 w 6264586"/>
                <a:gd name="connsiteY16" fmla="*/ 256921 h 6858001"/>
                <a:gd name="connsiteX17" fmla="*/ 3365879 w 6264586"/>
                <a:gd name="connsiteY17" fmla="*/ 357651 h 6858001"/>
                <a:gd name="connsiteX18" fmla="*/ 3020555 w 6264586"/>
                <a:gd name="connsiteY18" fmla="*/ 486190 h 6858001"/>
                <a:gd name="connsiteX19" fmla="*/ 2685163 w 6264586"/>
                <a:gd name="connsiteY19" fmla="*/ 641542 h 6858001"/>
                <a:gd name="connsiteX20" fmla="*/ 2047720 w 6264586"/>
                <a:gd name="connsiteY20" fmla="*/ 1025030 h 6858001"/>
                <a:gd name="connsiteX21" fmla="*/ 1897333 w 6264586"/>
                <a:gd name="connsiteY21" fmla="*/ 1134983 h 6858001"/>
                <a:gd name="connsiteX22" fmla="*/ 1835758 w 6264586"/>
                <a:gd name="connsiteY22" fmla="*/ 1182227 h 6858001"/>
                <a:gd name="connsiteX23" fmla="*/ 1823273 w 6264586"/>
                <a:gd name="connsiteY23" fmla="*/ 1192016 h 6858001"/>
                <a:gd name="connsiteX24" fmla="*/ 1750918 w 6264586"/>
                <a:gd name="connsiteY24" fmla="*/ 1249760 h 6858001"/>
                <a:gd name="connsiteX25" fmla="*/ 1469297 w 6264586"/>
                <a:gd name="connsiteY25" fmla="*/ 1496906 h 6858001"/>
                <a:gd name="connsiteX26" fmla="*/ 967769 w 6264586"/>
                <a:gd name="connsiteY26" fmla="*/ 2056602 h 6858001"/>
                <a:gd name="connsiteX27" fmla="*/ 754105 w 6264586"/>
                <a:gd name="connsiteY27" fmla="*/ 2368727 h 6858001"/>
                <a:gd name="connsiteX28" fmla="*/ 572364 w 6264586"/>
                <a:gd name="connsiteY28" fmla="*/ 2701140 h 6858001"/>
                <a:gd name="connsiteX29" fmla="*/ 532497 w 6264586"/>
                <a:gd name="connsiteY29" fmla="*/ 2786265 h 6858001"/>
                <a:gd name="connsiteX30" fmla="*/ 512918 w 6264586"/>
                <a:gd name="connsiteY30" fmla="*/ 2828827 h 6858001"/>
                <a:gd name="connsiteX31" fmla="*/ 494475 w 6264586"/>
                <a:gd name="connsiteY31" fmla="*/ 2872240 h 6858001"/>
                <a:gd name="connsiteX32" fmla="*/ 491637 w 6264586"/>
                <a:gd name="connsiteY32" fmla="*/ 2878908 h 6858001"/>
                <a:gd name="connsiteX33" fmla="*/ 459290 w 6264586"/>
                <a:gd name="connsiteY33" fmla="*/ 2959635 h 6858001"/>
                <a:gd name="connsiteX34" fmla="*/ 446805 w 6264586"/>
                <a:gd name="connsiteY34" fmla="*/ 2992408 h 6858001"/>
                <a:gd name="connsiteX35" fmla="*/ 426090 w 6264586"/>
                <a:gd name="connsiteY35" fmla="*/ 3049158 h 6858001"/>
                <a:gd name="connsiteX36" fmla="*/ 426090 w 6264586"/>
                <a:gd name="connsiteY36" fmla="*/ 3049867 h 6858001"/>
                <a:gd name="connsiteX37" fmla="*/ 318124 w 6264586"/>
                <a:gd name="connsiteY37" fmla="*/ 3414202 h 6858001"/>
                <a:gd name="connsiteX38" fmla="*/ 230729 w 6264586"/>
                <a:gd name="connsiteY38" fmla="*/ 4169260 h 6858001"/>
                <a:gd name="connsiteX39" fmla="*/ 268893 w 6264586"/>
                <a:gd name="connsiteY39" fmla="*/ 4544236 h 6858001"/>
                <a:gd name="connsiteX40" fmla="*/ 379840 w 6264586"/>
                <a:gd name="connsiteY40" fmla="*/ 4900056 h 6858001"/>
                <a:gd name="connsiteX41" fmla="*/ 406512 w 6264586"/>
                <a:gd name="connsiteY41" fmla="*/ 4960211 h 6858001"/>
                <a:gd name="connsiteX42" fmla="*/ 417862 w 6264586"/>
                <a:gd name="connsiteY42" fmla="*/ 4984613 h 6858001"/>
                <a:gd name="connsiteX43" fmla="*/ 428077 w 6264586"/>
                <a:gd name="connsiteY43" fmla="*/ 5005043 h 6858001"/>
                <a:gd name="connsiteX44" fmla="*/ 460140 w 6264586"/>
                <a:gd name="connsiteY44" fmla="*/ 5067327 h 6858001"/>
                <a:gd name="connsiteX45" fmla="*/ 555197 w 6264586"/>
                <a:gd name="connsiteY45" fmla="*/ 5229773 h 6858001"/>
                <a:gd name="connsiteX46" fmla="*/ 660611 w 6264586"/>
                <a:gd name="connsiteY46" fmla="*/ 5387396 h 6858001"/>
                <a:gd name="connsiteX47" fmla="*/ 774110 w 6264586"/>
                <a:gd name="connsiteY47" fmla="*/ 5542182 h 6858001"/>
                <a:gd name="connsiteX48" fmla="*/ 917829 w 6264586"/>
                <a:gd name="connsiteY48" fmla="*/ 5727896 h 6858001"/>
                <a:gd name="connsiteX49" fmla="*/ 1012885 w 6264586"/>
                <a:gd name="connsiteY49" fmla="*/ 5849767 h 6858001"/>
                <a:gd name="connsiteX50" fmla="*/ 1133053 w 6264586"/>
                <a:gd name="connsiteY50" fmla="*/ 6006822 h 6858001"/>
                <a:gd name="connsiteX51" fmla="*/ 1194343 w 6264586"/>
                <a:gd name="connsiteY51" fmla="*/ 6090245 h 6858001"/>
                <a:gd name="connsiteX52" fmla="*/ 1249390 w 6264586"/>
                <a:gd name="connsiteY52" fmla="*/ 6165155 h 6858001"/>
                <a:gd name="connsiteX53" fmla="*/ 1345724 w 6264586"/>
                <a:gd name="connsiteY53" fmla="*/ 6292132 h 6858001"/>
                <a:gd name="connsiteX54" fmla="*/ 1364310 w 6264586"/>
                <a:gd name="connsiteY54" fmla="*/ 6316251 h 6858001"/>
                <a:gd name="connsiteX55" fmla="*/ 1373673 w 6264586"/>
                <a:gd name="connsiteY55" fmla="*/ 6327885 h 6858001"/>
                <a:gd name="connsiteX56" fmla="*/ 1484619 w 6264586"/>
                <a:gd name="connsiteY56" fmla="*/ 6462240 h 6858001"/>
                <a:gd name="connsiteX57" fmla="*/ 1739000 w 6264586"/>
                <a:gd name="connsiteY57" fmla="*/ 6737335 h 6858001"/>
                <a:gd name="connsiteX58" fmla="*/ 1866801 w 6264586"/>
                <a:gd name="connsiteY58" fmla="*/ 6858001 h 6858001"/>
                <a:gd name="connsiteX59" fmla="*/ 1144149 w 6264586"/>
                <a:gd name="connsiteY59" fmla="*/ 6858001 h 6858001"/>
                <a:gd name="connsiteX60" fmla="*/ 1058349 w 6264586"/>
                <a:gd name="connsiteY60" fmla="*/ 6766452 h 6858001"/>
                <a:gd name="connsiteX61" fmla="*/ 580309 w 6264586"/>
                <a:gd name="connsiteY61" fmla="*/ 6105000 h 6858001"/>
                <a:gd name="connsiteX62" fmla="*/ 1 w 6264586"/>
                <a:gd name="connsiteY62" fmla="*/ 3960094 h 6858001"/>
                <a:gd name="connsiteX63" fmla="*/ 2599292 w 6264586"/>
                <a:gd name="connsiteY63" fmla="*/ 37050 h 68580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</a:cxnLst>
              <a:rect l="l" t="t" r="r" b="b"/>
              <a:pathLst>
                <a:path w="6264586" h="6858001">
                  <a:moveTo>
                    <a:pt x="6264586" y="6646464"/>
                  </a:moveTo>
                  <a:lnTo>
                    <a:pt x="6264586" y="6858001"/>
                  </a:lnTo>
                  <a:lnTo>
                    <a:pt x="5997170" y="6858001"/>
                  </a:lnTo>
                  <a:lnTo>
                    <a:pt x="6121512" y="6761029"/>
                  </a:lnTo>
                  <a:close/>
                  <a:moveTo>
                    <a:pt x="2693206" y="0"/>
                  </a:moveTo>
                  <a:lnTo>
                    <a:pt x="5872285" y="0"/>
                  </a:lnTo>
                  <a:lnTo>
                    <a:pt x="6024875" y="68385"/>
                  </a:lnTo>
                  <a:cubicBezTo>
                    <a:pt x="6086250" y="97989"/>
                    <a:pt x="6146793" y="129318"/>
                    <a:pt x="6206432" y="162336"/>
                  </a:cubicBezTo>
                  <a:lnTo>
                    <a:pt x="6264586" y="196704"/>
                  </a:lnTo>
                  <a:lnTo>
                    <a:pt x="6264586" y="537242"/>
                  </a:lnTo>
                  <a:lnTo>
                    <a:pt x="6230189" y="517260"/>
                  </a:lnTo>
                  <a:cubicBezTo>
                    <a:pt x="6012226" y="399931"/>
                    <a:pt x="5780573" y="310008"/>
                    <a:pt x="5540536" y="249543"/>
                  </a:cubicBezTo>
                  <a:cubicBezTo>
                    <a:pt x="5421375" y="219324"/>
                    <a:pt x="5300641" y="195644"/>
                    <a:pt x="5178896" y="178606"/>
                  </a:cubicBezTo>
                  <a:cubicBezTo>
                    <a:pt x="5057977" y="161840"/>
                    <a:pt x="4936276" y="151186"/>
                    <a:pt x="4814279" y="146683"/>
                  </a:cubicBezTo>
                  <a:cubicBezTo>
                    <a:pt x="4761501" y="144556"/>
                    <a:pt x="4708015" y="143421"/>
                    <a:pt x="4655095" y="143421"/>
                  </a:cubicBezTo>
                  <a:cubicBezTo>
                    <a:pt x="4462968" y="143573"/>
                    <a:pt x="4271111" y="157799"/>
                    <a:pt x="4081069" y="185983"/>
                  </a:cubicBezTo>
                  <a:cubicBezTo>
                    <a:pt x="3956361" y="205703"/>
                    <a:pt x="3835058" y="229396"/>
                    <a:pt x="3720566" y="256921"/>
                  </a:cubicBezTo>
                  <a:cubicBezTo>
                    <a:pt x="3596708" y="286714"/>
                    <a:pt x="3477677" y="320905"/>
                    <a:pt x="3365879" y="357651"/>
                  </a:cubicBezTo>
                  <a:cubicBezTo>
                    <a:pt x="3249257" y="395958"/>
                    <a:pt x="3133487" y="438945"/>
                    <a:pt x="3020555" y="486190"/>
                  </a:cubicBezTo>
                  <a:cubicBezTo>
                    <a:pt x="2907623" y="533434"/>
                    <a:pt x="2794832" y="585786"/>
                    <a:pt x="2685163" y="641542"/>
                  </a:cubicBezTo>
                  <a:cubicBezTo>
                    <a:pt x="2463995" y="754348"/>
                    <a:pt x="2250998" y="882488"/>
                    <a:pt x="2047720" y="1025030"/>
                  </a:cubicBezTo>
                  <a:cubicBezTo>
                    <a:pt x="2006151" y="1054399"/>
                    <a:pt x="1951528" y="1093415"/>
                    <a:pt x="1897333" y="1134983"/>
                  </a:cubicBezTo>
                  <a:cubicBezTo>
                    <a:pt x="1876761" y="1150164"/>
                    <a:pt x="1855905" y="1166479"/>
                    <a:pt x="1835758" y="1182227"/>
                  </a:cubicBezTo>
                  <a:lnTo>
                    <a:pt x="1823273" y="1192016"/>
                  </a:lnTo>
                  <a:cubicBezTo>
                    <a:pt x="1797027" y="1211879"/>
                    <a:pt x="1772057" y="1232309"/>
                    <a:pt x="1750918" y="1249760"/>
                  </a:cubicBezTo>
                  <a:cubicBezTo>
                    <a:pt x="1645931" y="1335737"/>
                    <a:pt x="1554422" y="1416605"/>
                    <a:pt x="1469297" y="1496906"/>
                  </a:cubicBezTo>
                  <a:cubicBezTo>
                    <a:pt x="1286595" y="1668957"/>
                    <a:pt x="1118818" y="1856190"/>
                    <a:pt x="967769" y="2056602"/>
                  </a:cubicBezTo>
                  <a:cubicBezTo>
                    <a:pt x="890731" y="2159603"/>
                    <a:pt x="818800" y="2264590"/>
                    <a:pt x="754105" y="2368727"/>
                  </a:cubicBezTo>
                  <a:cubicBezTo>
                    <a:pt x="681749" y="2488328"/>
                    <a:pt x="622304" y="2596720"/>
                    <a:pt x="572364" y="2701140"/>
                  </a:cubicBezTo>
                  <a:cubicBezTo>
                    <a:pt x="557609" y="2730507"/>
                    <a:pt x="543989" y="2760443"/>
                    <a:pt x="532497" y="2786265"/>
                  </a:cubicBezTo>
                  <a:lnTo>
                    <a:pt x="512918" y="2828827"/>
                  </a:lnTo>
                  <a:lnTo>
                    <a:pt x="494475" y="2872240"/>
                  </a:lnTo>
                  <a:lnTo>
                    <a:pt x="491637" y="2878908"/>
                  </a:lnTo>
                  <a:cubicBezTo>
                    <a:pt x="480146" y="2906575"/>
                    <a:pt x="469220" y="2932821"/>
                    <a:pt x="459290" y="2959635"/>
                  </a:cubicBezTo>
                  <a:cubicBezTo>
                    <a:pt x="455176" y="2970559"/>
                    <a:pt x="451060" y="2981484"/>
                    <a:pt x="446805" y="2992408"/>
                  </a:cubicBezTo>
                  <a:cubicBezTo>
                    <a:pt x="439427" y="3012412"/>
                    <a:pt x="432333" y="3030572"/>
                    <a:pt x="426090" y="3049158"/>
                  </a:cubicBezTo>
                  <a:lnTo>
                    <a:pt x="426090" y="3049867"/>
                  </a:lnTo>
                  <a:cubicBezTo>
                    <a:pt x="383010" y="3169099"/>
                    <a:pt x="346959" y="3290756"/>
                    <a:pt x="318124" y="3414202"/>
                  </a:cubicBezTo>
                  <a:cubicBezTo>
                    <a:pt x="260107" y="3661703"/>
                    <a:pt x="230780" y="3915049"/>
                    <a:pt x="230729" y="4169260"/>
                  </a:cubicBezTo>
                  <a:cubicBezTo>
                    <a:pt x="231621" y="4295173"/>
                    <a:pt x="244398" y="4420719"/>
                    <a:pt x="268893" y="4544236"/>
                  </a:cubicBezTo>
                  <a:cubicBezTo>
                    <a:pt x="293708" y="4666304"/>
                    <a:pt x="330882" y="4785521"/>
                    <a:pt x="379840" y="4900056"/>
                  </a:cubicBezTo>
                  <a:cubicBezTo>
                    <a:pt x="387926" y="4919919"/>
                    <a:pt x="397006" y="4939498"/>
                    <a:pt x="406512" y="4960211"/>
                  </a:cubicBezTo>
                  <a:cubicBezTo>
                    <a:pt x="410343" y="4968299"/>
                    <a:pt x="414173" y="4976385"/>
                    <a:pt x="417862" y="4984613"/>
                  </a:cubicBezTo>
                  <a:lnTo>
                    <a:pt x="428077" y="5005043"/>
                  </a:lnTo>
                  <a:cubicBezTo>
                    <a:pt x="438860" y="5026751"/>
                    <a:pt x="449075" y="5047181"/>
                    <a:pt x="460140" y="5067327"/>
                  </a:cubicBezTo>
                  <a:cubicBezTo>
                    <a:pt x="485536" y="5116273"/>
                    <a:pt x="514763" y="5165789"/>
                    <a:pt x="555197" y="5229773"/>
                  </a:cubicBezTo>
                  <a:cubicBezTo>
                    <a:pt x="586836" y="5280282"/>
                    <a:pt x="620318" y="5329511"/>
                    <a:pt x="660611" y="5387396"/>
                  </a:cubicBezTo>
                  <a:cubicBezTo>
                    <a:pt x="698065" y="5440741"/>
                    <a:pt x="737223" y="5493094"/>
                    <a:pt x="774110" y="5542182"/>
                  </a:cubicBezTo>
                  <a:cubicBezTo>
                    <a:pt x="821070" y="5604324"/>
                    <a:pt x="870301" y="5667173"/>
                    <a:pt x="917829" y="5727896"/>
                  </a:cubicBezTo>
                  <a:cubicBezTo>
                    <a:pt x="949042" y="5767762"/>
                    <a:pt x="979828" y="5807063"/>
                    <a:pt x="1012885" y="5849767"/>
                  </a:cubicBezTo>
                  <a:cubicBezTo>
                    <a:pt x="1045942" y="5892471"/>
                    <a:pt x="1089497" y="5948796"/>
                    <a:pt x="1133053" y="6006822"/>
                  </a:cubicBezTo>
                  <a:cubicBezTo>
                    <a:pt x="1153624" y="6034345"/>
                    <a:pt x="1175332" y="6063998"/>
                    <a:pt x="1194343" y="6090245"/>
                  </a:cubicBezTo>
                  <a:cubicBezTo>
                    <a:pt x="1213355" y="6116491"/>
                    <a:pt x="1231372" y="6141178"/>
                    <a:pt x="1249390" y="6165155"/>
                  </a:cubicBezTo>
                  <a:cubicBezTo>
                    <a:pt x="1280461" y="6208000"/>
                    <a:pt x="1313659" y="6250847"/>
                    <a:pt x="1345724" y="6292132"/>
                  </a:cubicBezTo>
                  <a:lnTo>
                    <a:pt x="1364310" y="6316251"/>
                  </a:lnTo>
                  <a:lnTo>
                    <a:pt x="1373673" y="6327885"/>
                  </a:lnTo>
                  <a:cubicBezTo>
                    <a:pt x="1409566" y="6372433"/>
                    <a:pt x="1446738" y="6418542"/>
                    <a:pt x="1484619" y="6462240"/>
                  </a:cubicBezTo>
                  <a:cubicBezTo>
                    <a:pt x="1567899" y="6559850"/>
                    <a:pt x="1653876" y="6652211"/>
                    <a:pt x="1739000" y="6737335"/>
                  </a:cubicBezTo>
                  <a:lnTo>
                    <a:pt x="1866801" y="6858001"/>
                  </a:lnTo>
                  <a:lnTo>
                    <a:pt x="1144149" y="6858001"/>
                  </a:lnTo>
                  <a:lnTo>
                    <a:pt x="1058349" y="6766452"/>
                  </a:lnTo>
                  <a:cubicBezTo>
                    <a:pt x="878978" y="6562465"/>
                    <a:pt x="718756" y="6341104"/>
                    <a:pt x="580309" y="6105000"/>
                  </a:cubicBezTo>
                  <a:cubicBezTo>
                    <a:pt x="200401" y="5454007"/>
                    <a:pt x="146" y="4713831"/>
                    <a:pt x="1" y="3960094"/>
                  </a:cubicBezTo>
                  <a:cubicBezTo>
                    <a:pt x="-335" y="2196754"/>
                    <a:pt x="1071479" y="683605"/>
                    <a:pt x="2599292" y="3705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C093DC50-3BD7-46B1-A300-CD207E152F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305" y="-5977"/>
              <a:ext cx="6238675" cy="6858001"/>
            </a:xfrm>
            <a:custGeom>
              <a:avLst/>
              <a:gdLst>
                <a:gd name="connsiteX0" fmla="*/ 6264586 w 6264586"/>
                <a:gd name="connsiteY0" fmla="*/ 6646464 h 6858001"/>
                <a:gd name="connsiteX1" fmla="*/ 6264586 w 6264586"/>
                <a:gd name="connsiteY1" fmla="*/ 6858001 h 6858001"/>
                <a:gd name="connsiteX2" fmla="*/ 5997170 w 6264586"/>
                <a:gd name="connsiteY2" fmla="*/ 6858001 h 6858001"/>
                <a:gd name="connsiteX3" fmla="*/ 6121512 w 6264586"/>
                <a:gd name="connsiteY3" fmla="*/ 6761029 h 6858001"/>
                <a:gd name="connsiteX4" fmla="*/ 2693206 w 6264586"/>
                <a:gd name="connsiteY4" fmla="*/ 0 h 6858001"/>
                <a:gd name="connsiteX5" fmla="*/ 5872285 w 6264586"/>
                <a:gd name="connsiteY5" fmla="*/ 0 h 6858001"/>
                <a:gd name="connsiteX6" fmla="*/ 6024875 w 6264586"/>
                <a:gd name="connsiteY6" fmla="*/ 68385 h 6858001"/>
                <a:gd name="connsiteX7" fmla="*/ 6206432 w 6264586"/>
                <a:gd name="connsiteY7" fmla="*/ 162336 h 6858001"/>
                <a:gd name="connsiteX8" fmla="*/ 6264586 w 6264586"/>
                <a:gd name="connsiteY8" fmla="*/ 196704 h 6858001"/>
                <a:gd name="connsiteX9" fmla="*/ 6264586 w 6264586"/>
                <a:gd name="connsiteY9" fmla="*/ 537242 h 6858001"/>
                <a:gd name="connsiteX10" fmla="*/ 6230189 w 6264586"/>
                <a:gd name="connsiteY10" fmla="*/ 517260 h 6858001"/>
                <a:gd name="connsiteX11" fmla="*/ 5540536 w 6264586"/>
                <a:gd name="connsiteY11" fmla="*/ 249543 h 6858001"/>
                <a:gd name="connsiteX12" fmla="*/ 5178896 w 6264586"/>
                <a:gd name="connsiteY12" fmla="*/ 178606 h 6858001"/>
                <a:gd name="connsiteX13" fmla="*/ 4814279 w 6264586"/>
                <a:gd name="connsiteY13" fmla="*/ 146683 h 6858001"/>
                <a:gd name="connsiteX14" fmla="*/ 4655095 w 6264586"/>
                <a:gd name="connsiteY14" fmla="*/ 143421 h 6858001"/>
                <a:gd name="connsiteX15" fmla="*/ 4081069 w 6264586"/>
                <a:gd name="connsiteY15" fmla="*/ 185983 h 6858001"/>
                <a:gd name="connsiteX16" fmla="*/ 3720566 w 6264586"/>
                <a:gd name="connsiteY16" fmla="*/ 256921 h 6858001"/>
                <a:gd name="connsiteX17" fmla="*/ 3365879 w 6264586"/>
                <a:gd name="connsiteY17" fmla="*/ 357651 h 6858001"/>
                <a:gd name="connsiteX18" fmla="*/ 3020555 w 6264586"/>
                <a:gd name="connsiteY18" fmla="*/ 486190 h 6858001"/>
                <a:gd name="connsiteX19" fmla="*/ 2685163 w 6264586"/>
                <a:gd name="connsiteY19" fmla="*/ 641542 h 6858001"/>
                <a:gd name="connsiteX20" fmla="*/ 2047720 w 6264586"/>
                <a:gd name="connsiteY20" fmla="*/ 1025030 h 6858001"/>
                <a:gd name="connsiteX21" fmla="*/ 1897333 w 6264586"/>
                <a:gd name="connsiteY21" fmla="*/ 1134983 h 6858001"/>
                <a:gd name="connsiteX22" fmla="*/ 1835758 w 6264586"/>
                <a:gd name="connsiteY22" fmla="*/ 1182227 h 6858001"/>
                <a:gd name="connsiteX23" fmla="*/ 1823273 w 6264586"/>
                <a:gd name="connsiteY23" fmla="*/ 1192016 h 6858001"/>
                <a:gd name="connsiteX24" fmla="*/ 1750918 w 6264586"/>
                <a:gd name="connsiteY24" fmla="*/ 1249760 h 6858001"/>
                <a:gd name="connsiteX25" fmla="*/ 1469297 w 6264586"/>
                <a:gd name="connsiteY25" fmla="*/ 1496906 h 6858001"/>
                <a:gd name="connsiteX26" fmla="*/ 967769 w 6264586"/>
                <a:gd name="connsiteY26" fmla="*/ 2056602 h 6858001"/>
                <a:gd name="connsiteX27" fmla="*/ 754105 w 6264586"/>
                <a:gd name="connsiteY27" fmla="*/ 2368727 h 6858001"/>
                <a:gd name="connsiteX28" fmla="*/ 572364 w 6264586"/>
                <a:gd name="connsiteY28" fmla="*/ 2701140 h 6858001"/>
                <a:gd name="connsiteX29" fmla="*/ 532497 w 6264586"/>
                <a:gd name="connsiteY29" fmla="*/ 2786265 h 6858001"/>
                <a:gd name="connsiteX30" fmla="*/ 512918 w 6264586"/>
                <a:gd name="connsiteY30" fmla="*/ 2828827 h 6858001"/>
                <a:gd name="connsiteX31" fmla="*/ 494475 w 6264586"/>
                <a:gd name="connsiteY31" fmla="*/ 2872240 h 6858001"/>
                <a:gd name="connsiteX32" fmla="*/ 491637 w 6264586"/>
                <a:gd name="connsiteY32" fmla="*/ 2878908 h 6858001"/>
                <a:gd name="connsiteX33" fmla="*/ 459290 w 6264586"/>
                <a:gd name="connsiteY33" fmla="*/ 2959635 h 6858001"/>
                <a:gd name="connsiteX34" fmla="*/ 446805 w 6264586"/>
                <a:gd name="connsiteY34" fmla="*/ 2992408 h 6858001"/>
                <a:gd name="connsiteX35" fmla="*/ 426090 w 6264586"/>
                <a:gd name="connsiteY35" fmla="*/ 3049158 h 6858001"/>
                <a:gd name="connsiteX36" fmla="*/ 426090 w 6264586"/>
                <a:gd name="connsiteY36" fmla="*/ 3049867 h 6858001"/>
                <a:gd name="connsiteX37" fmla="*/ 318124 w 6264586"/>
                <a:gd name="connsiteY37" fmla="*/ 3414202 h 6858001"/>
                <a:gd name="connsiteX38" fmla="*/ 230729 w 6264586"/>
                <a:gd name="connsiteY38" fmla="*/ 4169260 h 6858001"/>
                <a:gd name="connsiteX39" fmla="*/ 268893 w 6264586"/>
                <a:gd name="connsiteY39" fmla="*/ 4544236 h 6858001"/>
                <a:gd name="connsiteX40" fmla="*/ 379840 w 6264586"/>
                <a:gd name="connsiteY40" fmla="*/ 4900056 h 6858001"/>
                <a:gd name="connsiteX41" fmla="*/ 406512 w 6264586"/>
                <a:gd name="connsiteY41" fmla="*/ 4960211 h 6858001"/>
                <a:gd name="connsiteX42" fmla="*/ 417862 w 6264586"/>
                <a:gd name="connsiteY42" fmla="*/ 4984613 h 6858001"/>
                <a:gd name="connsiteX43" fmla="*/ 428077 w 6264586"/>
                <a:gd name="connsiteY43" fmla="*/ 5005043 h 6858001"/>
                <a:gd name="connsiteX44" fmla="*/ 460140 w 6264586"/>
                <a:gd name="connsiteY44" fmla="*/ 5067327 h 6858001"/>
                <a:gd name="connsiteX45" fmla="*/ 555197 w 6264586"/>
                <a:gd name="connsiteY45" fmla="*/ 5229773 h 6858001"/>
                <a:gd name="connsiteX46" fmla="*/ 660611 w 6264586"/>
                <a:gd name="connsiteY46" fmla="*/ 5387396 h 6858001"/>
                <a:gd name="connsiteX47" fmla="*/ 774110 w 6264586"/>
                <a:gd name="connsiteY47" fmla="*/ 5542182 h 6858001"/>
                <a:gd name="connsiteX48" fmla="*/ 917829 w 6264586"/>
                <a:gd name="connsiteY48" fmla="*/ 5727896 h 6858001"/>
                <a:gd name="connsiteX49" fmla="*/ 1012885 w 6264586"/>
                <a:gd name="connsiteY49" fmla="*/ 5849767 h 6858001"/>
                <a:gd name="connsiteX50" fmla="*/ 1133053 w 6264586"/>
                <a:gd name="connsiteY50" fmla="*/ 6006822 h 6858001"/>
                <a:gd name="connsiteX51" fmla="*/ 1194343 w 6264586"/>
                <a:gd name="connsiteY51" fmla="*/ 6090245 h 6858001"/>
                <a:gd name="connsiteX52" fmla="*/ 1249390 w 6264586"/>
                <a:gd name="connsiteY52" fmla="*/ 6165155 h 6858001"/>
                <a:gd name="connsiteX53" fmla="*/ 1345724 w 6264586"/>
                <a:gd name="connsiteY53" fmla="*/ 6292132 h 6858001"/>
                <a:gd name="connsiteX54" fmla="*/ 1364310 w 6264586"/>
                <a:gd name="connsiteY54" fmla="*/ 6316251 h 6858001"/>
                <a:gd name="connsiteX55" fmla="*/ 1373673 w 6264586"/>
                <a:gd name="connsiteY55" fmla="*/ 6327885 h 6858001"/>
                <a:gd name="connsiteX56" fmla="*/ 1484619 w 6264586"/>
                <a:gd name="connsiteY56" fmla="*/ 6462240 h 6858001"/>
                <a:gd name="connsiteX57" fmla="*/ 1739000 w 6264586"/>
                <a:gd name="connsiteY57" fmla="*/ 6737335 h 6858001"/>
                <a:gd name="connsiteX58" fmla="*/ 1866801 w 6264586"/>
                <a:gd name="connsiteY58" fmla="*/ 6858001 h 6858001"/>
                <a:gd name="connsiteX59" fmla="*/ 1144149 w 6264586"/>
                <a:gd name="connsiteY59" fmla="*/ 6858001 h 6858001"/>
                <a:gd name="connsiteX60" fmla="*/ 1058349 w 6264586"/>
                <a:gd name="connsiteY60" fmla="*/ 6766452 h 6858001"/>
                <a:gd name="connsiteX61" fmla="*/ 580309 w 6264586"/>
                <a:gd name="connsiteY61" fmla="*/ 6105000 h 6858001"/>
                <a:gd name="connsiteX62" fmla="*/ 1 w 6264586"/>
                <a:gd name="connsiteY62" fmla="*/ 3960094 h 6858001"/>
                <a:gd name="connsiteX63" fmla="*/ 2599292 w 6264586"/>
                <a:gd name="connsiteY63" fmla="*/ 37050 h 68580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</a:cxnLst>
              <a:rect l="l" t="t" r="r" b="b"/>
              <a:pathLst>
                <a:path w="6264586" h="6858001">
                  <a:moveTo>
                    <a:pt x="6264586" y="6646464"/>
                  </a:moveTo>
                  <a:lnTo>
                    <a:pt x="6264586" y="6858001"/>
                  </a:lnTo>
                  <a:lnTo>
                    <a:pt x="5997170" y="6858001"/>
                  </a:lnTo>
                  <a:lnTo>
                    <a:pt x="6121512" y="6761029"/>
                  </a:lnTo>
                  <a:close/>
                  <a:moveTo>
                    <a:pt x="2693206" y="0"/>
                  </a:moveTo>
                  <a:lnTo>
                    <a:pt x="5872285" y="0"/>
                  </a:lnTo>
                  <a:lnTo>
                    <a:pt x="6024875" y="68385"/>
                  </a:lnTo>
                  <a:cubicBezTo>
                    <a:pt x="6086250" y="97989"/>
                    <a:pt x="6146793" y="129318"/>
                    <a:pt x="6206432" y="162336"/>
                  </a:cubicBezTo>
                  <a:lnTo>
                    <a:pt x="6264586" y="196704"/>
                  </a:lnTo>
                  <a:lnTo>
                    <a:pt x="6264586" y="537242"/>
                  </a:lnTo>
                  <a:lnTo>
                    <a:pt x="6230189" y="517260"/>
                  </a:lnTo>
                  <a:cubicBezTo>
                    <a:pt x="6012226" y="399931"/>
                    <a:pt x="5780573" y="310008"/>
                    <a:pt x="5540536" y="249543"/>
                  </a:cubicBezTo>
                  <a:cubicBezTo>
                    <a:pt x="5421375" y="219324"/>
                    <a:pt x="5300641" y="195644"/>
                    <a:pt x="5178896" y="178606"/>
                  </a:cubicBezTo>
                  <a:cubicBezTo>
                    <a:pt x="5057977" y="161840"/>
                    <a:pt x="4936276" y="151186"/>
                    <a:pt x="4814279" y="146683"/>
                  </a:cubicBezTo>
                  <a:cubicBezTo>
                    <a:pt x="4761501" y="144556"/>
                    <a:pt x="4708015" y="143421"/>
                    <a:pt x="4655095" y="143421"/>
                  </a:cubicBezTo>
                  <a:cubicBezTo>
                    <a:pt x="4462968" y="143573"/>
                    <a:pt x="4271111" y="157799"/>
                    <a:pt x="4081069" y="185983"/>
                  </a:cubicBezTo>
                  <a:cubicBezTo>
                    <a:pt x="3956361" y="205703"/>
                    <a:pt x="3835058" y="229396"/>
                    <a:pt x="3720566" y="256921"/>
                  </a:cubicBezTo>
                  <a:cubicBezTo>
                    <a:pt x="3596708" y="286714"/>
                    <a:pt x="3477677" y="320905"/>
                    <a:pt x="3365879" y="357651"/>
                  </a:cubicBezTo>
                  <a:cubicBezTo>
                    <a:pt x="3249257" y="395958"/>
                    <a:pt x="3133487" y="438945"/>
                    <a:pt x="3020555" y="486190"/>
                  </a:cubicBezTo>
                  <a:cubicBezTo>
                    <a:pt x="2907623" y="533434"/>
                    <a:pt x="2794832" y="585786"/>
                    <a:pt x="2685163" y="641542"/>
                  </a:cubicBezTo>
                  <a:cubicBezTo>
                    <a:pt x="2463995" y="754348"/>
                    <a:pt x="2250998" y="882488"/>
                    <a:pt x="2047720" y="1025030"/>
                  </a:cubicBezTo>
                  <a:cubicBezTo>
                    <a:pt x="2006151" y="1054399"/>
                    <a:pt x="1951528" y="1093415"/>
                    <a:pt x="1897333" y="1134983"/>
                  </a:cubicBezTo>
                  <a:cubicBezTo>
                    <a:pt x="1876761" y="1150164"/>
                    <a:pt x="1855905" y="1166479"/>
                    <a:pt x="1835758" y="1182227"/>
                  </a:cubicBezTo>
                  <a:lnTo>
                    <a:pt x="1823273" y="1192016"/>
                  </a:lnTo>
                  <a:cubicBezTo>
                    <a:pt x="1797027" y="1211879"/>
                    <a:pt x="1772057" y="1232309"/>
                    <a:pt x="1750918" y="1249760"/>
                  </a:cubicBezTo>
                  <a:cubicBezTo>
                    <a:pt x="1645931" y="1335737"/>
                    <a:pt x="1554422" y="1416605"/>
                    <a:pt x="1469297" y="1496906"/>
                  </a:cubicBezTo>
                  <a:cubicBezTo>
                    <a:pt x="1286595" y="1668957"/>
                    <a:pt x="1118818" y="1856190"/>
                    <a:pt x="967769" y="2056602"/>
                  </a:cubicBezTo>
                  <a:cubicBezTo>
                    <a:pt x="890731" y="2159603"/>
                    <a:pt x="818800" y="2264590"/>
                    <a:pt x="754105" y="2368727"/>
                  </a:cubicBezTo>
                  <a:cubicBezTo>
                    <a:pt x="681749" y="2488328"/>
                    <a:pt x="622304" y="2596720"/>
                    <a:pt x="572364" y="2701140"/>
                  </a:cubicBezTo>
                  <a:cubicBezTo>
                    <a:pt x="557609" y="2730507"/>
                    <a:pt x="543989" y="2760443"/>
                    <a:pt x="532497" y="2786265"/>
                  </a:cubicBezTo>
                  <a:lnTo>
                    <a:pt x="512918" y="2828827"/>
                  </a:lnTo>
                  <a:lnTo>
                    <a:pt x="494475" y="2872240"/>
                  </a:lnTo>
                  <a:lnTo>
                    <a:pt x="491637" y="2878908"/>
                  </a:lnTo>
                  <a:cubicBezTo>
                    <a:pt x="480146" y="2906575"/>
                    <a:pt x="469220" y="2932821"/>
                    <a:pt x="459290" y="2959635"/>
                  </a:cubicBezTo>
                  <a:cubicBezTo>
                    <a:pt x="455176" y="2970559"/>
                    <a:pt x="451060" y="2981484"/>
                    <a:pt x="446805" y="2992408"/>
                  </a:cubicBezTo>
                  <a:cubicBezTo>
                    <a:pt x="439427" y="3012412"/>
                    <a:pt x="432333" y="3030572"/>
                    <a:pt x="426090" y="3049158"/>
                  </a:cubicBezTo>
                  <a:lnTo>
                    <a:pt x="426090" y="3049867"/>
                  </a:lnTo>
                  <a:cubicBezTo>
                    <a:pt x="383010" y="3169099"/>
                    <a:pt x="346959" y="3290756"/>
                    <a:pt x="318124" y="3414202"/>
                  </a:cubicBezTo>
                  <a:cubicBezTo>
                    <a:pt x="260107" y="3661703"/>
                    <a:pt x="230780" y="3915049"/>
                    <a:pt x="230729" y="4169260"/>
                  </a:cubicBezTo>
                  <a:cubicBezTo>
                    <a:pt x="231621" y="4295173"/>
                    <a:pt x="244398" y="4420719"/>
                    <a:pt x="268893" y="4544236"/>
                  </a:cubicBezTo>
                  <a:cubicBezTo>
                    <a:pt x="293708" y="4666304"/>
                    <a:pt x="330882" y="4785521"/>
                    <a:pt x="379840" y="4900056"/>
                  </a:cubicBezTo>
                  <a:cubicBezTo>
                    <a:pt x="387926" y="4919919"/>
                    <a:pt x="397006" y="4939498"/>
                    <a:pt x="406512" y="4960211"/>
                  </a:cubicBezTo>
                  <a:cubicBezTo>
                    <a:pt x="410343" y="4968299"/>
                    <a:pt x="414173" y="4976385"/>
                    <a:pt x="417862" y="4984613"/>
                  </a:cubicBezTo>
                  <a:lnTo>
                    <a:pt x="428077" y="5005043"/>
                  </a:lnTo>
                  <a:cubicBezTo>
                    <a:pt x="438860" y="5026751"/>
                    <a:pt x="449075" y="5047181"/>
                    <a:pt x="460140" y="5067327"/>
                  </a:cubicBezTo>
                  <a:cubicBezTo>
                    <a:pt x="485536" y="5116273"/>
                    <a:pt x="514763" y="5165789"/>
                    <a:pt x="555197" y="5229773"/>
                  </a:cubicBezTo>
                  <a:cubicBezTo>
                    <a:pt x="586836" y="5280282"/>
                    <a:pt x="620318" y="5329511"/>
                    <a:pt x="660611" y="5387396"/>
                  </a:cubicBezTo>
                  <a:cubicBezTo>
                    <a:pt x="698065" y="5440741"/>
                    <a:pt x="737223" y="5493094"/>
                    <a:pt x="774110" y="5542182"/>
                  </a:cubicBezTo>
                  <a:cubicBezTo>
                    <a:pt x="821070" y="5604324"/>
                    <a:pt x="870301" y="5667173"/>
                    <a:pt x="917829" y="5727896"/>
                  </a:cubicBezTo>
                  <a:cubicBezTo>
                    <a:pt x="949042" y="5767762"/>
                    <a:pt x="979828" y="5807063"/>
                    <a:pt x="1012885" y="5849767"/>
                  </a:cubicBezTo>
                  <a:cubicBezTo>
                    <a:pt x="1045942" y="5892471"/>
                    <a:pt x="1089497" y="5948796"/>
                    <a:pt x="1133053" y="6006822"/>
                  </a:cubicBezTo>
                  <a:cubicBezTo>
                    <a:pt x="1153624" y="6034345"/>
                    <a:pt x="1175332" y="6063998"/>
                    <a:pt x="1194343" y="6090245"/>
                  </a:cubicBezTo>
                  <a:cubicBezTo>
                    <a:pt x="1213355" y="6116491"/>
                    <a:pt x="1231372" y="6141178"/>
                    <a:pt x="1249390" y="6165155"/>
                  </a:cubicBezTo>
                  <a:cubicBezTo>
                    <a:pt x="1280461" y="6208000"/>
                    <a:pt x="1313659" y="6250847"/>
                    <a:pt x="1345724" y="6292132"/>
                  </a:cubicBezTo>
                  <a:lnTo>
                    <a:pt x="1364310" y="6316251"/>
                  </a:lnTo>
                  <a:lnTo>
                    <a:pt x="1373673" y="6327885"/>
                  </a:lnTo>
                  <a:cubicBezTo>
                    <a:pt x="1409566" y="6372433"/>
                    <a:pt x="1446738" y="6418542"/>
                    <a:pt x="1484619" y="6462240"/>
                  </a:cubicBezTo>
                  <a:cubicBezTo>
                    <a:pt x="1567899" y="6559850"/>
                    <a:pt x="1653876" y="6652211"/>
                    <a:pt x="1739000" y="6737335"/>
                  </a:cubicBezTo>
                  <a:lnTo>
                    <a:pt x="1866801" y="6858001"/>
                  </a:lnTo>
                  <a:lnTo>
                    <a:pt x="1144149" y="6858001"/>
                  </a:lnTo>
                  <a:lnTo>
                    <a:pt x="1058349" y="6766452"/>
                  </a:lnTo>
                  <a:cubicBezTo>
                    <a:pt x="878978" y="6562465"/>
                    <a:pt x="718756" y="6341104"/>
                    <a:pt x="580309" y="6105000"/>
                  </a:cubicBezTo>
                  <a:cubicBezTo>
                    <a:pt x="200401" y="5454007"/>
                    <a:pt x="146" y="4713831"/>
                    <a:pt x="1" y="3960094"/>
                  </a:cubicBezTo>
                  <a:cubicBezTo>
                    <a:pt x="-335" y="2196754"/>
                    <a:pt x="1071479" y="683605"/>
                    <a:pt x="2599292" y="3705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1380005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Rectangle 68">
            <a:extLst>
              <a:ext uri="{FF2B5EF4-FFF2-40B4-BE49-F238E27FC236}">
                <a16:creationId xmlns:a16="http://schemas.microsoft.com/office/drawing/2014/main" id="{D7A453D2-15D8-4403-815F-291FA16340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8161EA6B-09CA-445B-AB0D-8DF76FA92D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1" name="Group 70">
            <a:extLst>
              <a:ext uri="{FF2B5EF4-FFF2-40B4-BE49-F238E27FC236}">
                <a16:creationId xmlns:a16="http://schemas.microsoft.com/office/drawing/2014/main" id="{913B067F-3154-4968-A886-DF93A787E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" y="2075420"/>
            <a:ext cx="12048729" cy="4093306"/>
            <a:chOff x="1" y="2075420"/>
            <a:chExt cx="12048729" cy="4093306"/>
          </a:xfrm>
        </p:grpSpPr>
        <p:sp>
          <p:nvSpPr>
            <p:cNvPr id="72" name="Oval 71">
              <a:extLst>
                <a:ext uri="{FF2B5EF4-FFF2-40B4-BE49-F238E27FC236}">
                  <a16:creationId xmlns:a16="http://schemas.microsoft.com/office/drawing/2014/main" id="{97583D6C-C05B-47AB-8540-B2700B82A4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4500000">
              <a:off x="7942191" y="2507571"/>
              <a:ext cx="3563871" cy="3563871"/>
            </a:xfrm>
            <a:prstGeom prst="ellipse">
              <a:avLst/>
            </a:prstGeom>
            <a:noFill/>
            <a:ln w="31750">
              <a:gradFill>
                <a:gsLst>
                  <a:gs pos="0">
                    <a:schemeClr val="tx2">
                      <a:lumMod val="60000"/>
                      <a:lumOff val="40000"/>
                      <a:alpha val="10000"/>
                    </a:schemeClr>
                  </a:gs>
                  <a:gs pos="100000">
                    <a:schemeClr val="tx2">
                      <a:lumMod val="50000"/>
                      <a:alpha val="20000"/>
                    </a:schemeClr>
                  </a:gs>
                </a:gsLst>
                <a:lin ang="5400000" scaled="1"/>
              </a:gra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Oval 72">
              <a:extLst>
                <a:ext uri="{FF2B5EF4-FFF2-40B4-BE49-F238E27FC236}">
                  <a16:creationId xmlns:a16="http://schemas.microsoft.com/office/drawing/2014/main" id="{6501AD91-D973-4968-95E4-4C26CFDF8F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0435065" y="4048931"/>
              <a:ext cx="1381607" cy="1381607"/>
            </a:xfrm>
            <a:prstGeom prst="ellipse">
              <a:avLst/>
            </a:prstGeom>
            <a:noFill/>
            <a:ln w="31750">
              <a:gradFill>
                <a:gsLst>
                  <a:gs pos="0">
                    <a:schemeClr val="tx2">
                      <a:lumMod val="60000"/>
                      <a:lumOff val="40000"/>
                      <a:alpha val="20000"/>
                    </a:schemeClr>
                  </a:gs>
                  <a:gs pos="100000">
                    <a:schemeClr val="tx2">
                      <a:lumMod val="50000"/>
                      <a:alpha val="20000"/>
                    </a:schemeClr>
                  </a:gs>
                </a:gsLst>
                <a:lin ang="5400000" scaled="1"/>
              </a:gra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Oval 73">
              <a:extLst>
                <a:ext uri="{FF2B5EF4-FFF2-40B4-BE49-F238E27FC236}">
                  <a16:creationId xmlns:a16="http://schemas.microsoft.com/office/drawing/2014/main" id="{5C165989-F5FE-4BB6-9817-E7828CB1D6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" y="2075420"/>
              <a:ext cx="3144364" cy="3144364"/>
            </a:xfrm>
            <a:prstGeom prst="ellipse">
              <a:avLst/>
            </a:prstGeom>
            <a:gradFill>
              <a:gsLst>
                <a:gs pos="0">
                  <a:schemeClr val="tx2">
                    <a:lumMod val="75000"/>
                    <a:alpha val="20000"/>
                  </a:schemeClr>
                </a:gs>
                <a:gs pos="100000">
                  <a:schemeClr val="tx2">
                    <a:lumMod val="50000"/>
                    <a:alpha val="1000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Oval 74">
              <a:extLst>
                <a:ext uri="{FF2B5EF4-FFF2-40B4-BE49-F238E27FC236}">
                  <a16:creationId xmlns:a16="http://schemas.microsoft.com/office/drawing/2014/main" id="{6B0649CC-B912-4E82-BEA0-DA75ECB19A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2600000">
              <a:off x="10150845" y="4270841"/>
              <a:ext cx="1897885" cy="1897885"/>
            </a:xfrm>
            <a:prstGeom prst="ellipse">
              <a:avLst/>
            </a:prstGeom>
            <a:gradFill>
              <a:gsLst>
                <a:gs pos="0">
                  <a:schemeClr val="tx2">
                    <a:lumMod val="75000"/>
                    <a:alpha val="10000"/>
                  </a:schemeClr>
                </a:gs>
                <a:gs pos="100000">
                  <a:schemeClr val="tx2">
                    <a:lumMod val="75000"/>
                    <a:alpha val="2000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6" name="Oval 75">
              <a:extLst>
                <a:ext uri="{FF2B5EF4-FFF2-40B4-BE49-F238E27FC236}">
                  <a16:creationId xmlns:a16="http://schemas.microsoft.com/office/drawing/2014/main" id="{6BA08C17-C9A5-4FA8-ABC4-44FB3B8696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4500000">
              <a:off x="2046780" y="3040492"/>
              <a:ext cx="2579322" cy="2579322"/>
            </a:xfrm>
            <a:prstGeom prst="ellipse">
              <a:avLst/>
            </a:prstGeom>
            <a:noFill/>
            <a:ln w="31750">
              <a:gradFill>
                <a:gsLst>
                  <a:gs pos="0">
                    <a:schemeClr val="tx2">
                      <a:lumMod val="60000"/>
                      <a:lumOff val="40000"/>
                      <a:alpha val="20000"/>
                    </a:schemeClr>
                  </a:gs>
                  <a:gs pos="100000">
                    <a:schemeClr val="tx2">
                      <a:lumMod val="50000"/>
                      <a:alpha val="20000"/>
                    </a:schemeClr>
                  </a:gs>
                </a:gsLst>
                <a:lin ang="5400000" scaled="1"/>
              </a:gra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Oval 76">
              <a:extLst>
                <a:ext uri="{FF2B5EF4-FFF2-40B4-BE49-F238E27FC236}">
                  <a16:creationId xmlns:a16="http://schemas.microsoft.com/office/drawing/2014/main" id="{70DEAC6C-553C-437E-BC17-D449523375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4500000">
              <a:off x="2224640" y="3193975"/>
              <a:ext cx="2243193" cy="2243193"/>
            </a:xfrm>
            <a:prstGeom prst="ellipse">
              <a:avLst/>
            </a:prstGeom>
            <a:noFill/>
            <a:ln w="31750">
              <a:gradFill>
                <a:gsLst>
                  <a:gs pos="0">
                    <a:schemeClr val="tx2">
                      <a:lumMod val="60000"/>
                      <a:lumOff val="40000"/>
                      <a:alpha val="10000"/>
                    </a:schemeClr>
                  </a:gs>
                  <a:gs pos="100000">
                    <a:schemeClr val="tx2">
                      <a:lumMod val="50000"/>
                      <a:alpha val="10000"/>
                    </a:schemeClr>
                  </a:gs>
                </a:gsLst>
                <a:lin ang="5400000" scaled="1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8" name="Rectangle 77">
            <a:extLst>
              <a:ext uri="{FF2B5EF4-FFF2-40B4-BE49-F238E27FC236}">
                <a16:creationId xmlns:a16="http://schemas.microsoft.com/office/drawing/2014/main" id="{B8114C98-A349-4111-A123-E8EAB86ABE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438146" y="1042605"/>
            <a:ext cx="2796461" cy="711252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40000"/>
                  <a:lumOff val="60000"/>
                  <a:alpha val="0"/>
                </a:schemeClr>
              </a:gs>
              <a:gs pos="100000">
                <a:schemeClr val="tx2">
                  <a:lumMod val="75000"/>
                  <a:alpha val="10000"/>
                </a:schemeClr>
              </a:gs>
            </a:gsLst>
            <a:lin ang="8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9" name="Group 78">
            <a:extLst>
              <a:ext uri="{FF2B5EF4-FFF2-40B4-BE49-F238E27FC236}">
                <a16:creationId xmlns:a16="http://schemas.microsoft.com/office/drawing/2014/main" id="{670FB431-AE18-414D-92F4-1D12D19911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259539" y="317578"/>
            <a:ext cx="548640" cy="549007"/>
            <a:chOff x="7029447" y="3514725"/>
            <a:chExt cx="1285875" cy="549007"/>
          </a:xfrm>
        </p:grpSpPr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24467063-D74E-4D42-8790-B9F6D69584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514725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75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A1D19BAC-1681-47BC-AAF5-92FAFFF6F4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697727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75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94347C2B-E846-452C-97AA-7E254FC1CE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880729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75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10EA2B35-7959-4C2A-84AA-FF5D94FEDE9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4063732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75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0" name="Rectangle 79">
            <a:extLst>
              <a:ext uri="{FF2B5EF4-FFF2-40B4-BE49-F238E27FC236}">
                <a16:creationId xmlns:a16="http://schemas.microsoft.com/office/drawing/2014/main" id="{E2D3D3F2-ABBB-4453-B1C5-1BEBF7E4DD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1" y="6140785"/>
            <a:ext cx="6095997" cy="711252"/>
          </a:xfrm>
          <a:prstGeom prst="rect">
            <a:avLst/>
          </a:prstGeom>
          <a:gradFill flip="none" rotWithShape="1">
            <a:gsLst>
              <a:gs pos="10000">
                <a:schemeClr val="tx2">
                  <a:lumMod val="50000"/>
                  <a:alpha val="10000"/>
                </a:schemeClr>
              </a:gs>
              <a:gs pos="100000">
                <a:schemeClr val="tx2">
                  <a:lumMod val="60000"/>
                  <a:lumOff val="40000"/>
                  <a:alpha val="0"/>
                </a:schemeClr>
              </a:gs>
            </a:gsLst>
            <a:lin ang="8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1" name="Group 80">
            <a:extLst>
              <a:ext uri="{FF2B5EF4-FFF2-40B4-BE49-F238E27FC236}">
                <a16:creationId xmlns:a16="http://schemas.microsoft.com/office/drawing/2014/main" id="{8214E4A5-A0D2-42C4-8D14-D2A7E495F0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5400000">
            <a:off x="616345" y="5940560"/>
            <a:ext cx="1285875" cy="549007"/>
            <a:chOff x="7029447" y="3514725"/>
            <a:chExt cx="1285875" cy="549007"/>
          </a:xfrm>
        </p:grpSpPr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7494D7A0-6B21-41E8-A7D3-0033BBB791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514725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50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1E141D7D-32B0-448E-A666-EA8703AFCF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697727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50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8D87E268-6345-420F-8B97-B37ED04100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880729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50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35E1622E-7FA6-4760-A2BF-A8105EBF7B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4063732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50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9CB604AA-40AC-81B0-F32E-4EB0307E3B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5" y="4018137"/>
            <a:ext cx="5071221" cy="2129586"/>
          </a:xfrm>
          <a:noFill/>
        </p:spPr>
        <p:txBody>
          <a:bodyPr anchor="t">
            <a:normAutofit/>
          </a:bodyPr>
          <a:lstStyle/>
          <a:p>
            <a:r>
              <a:rPr lang="en-US" sz="4800" dirty="0">
                <a:solidFill>
                  <a:schemeClr val="bg1"/>
                </a:solidFill>
              </a:rPr>
              <a:t>1. Access the MHS Genesis Patient Portal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6EFD163-619D-C038-2EE9-6C03D09648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1359" y="964526"/>
            <a:ext cx="10843065" cy="2571753"/>
          </a:xfrm>
          <a:prstGeom prst="rect">
            <a:avLst/>
          </a:prstGeom>
        </p:spPr>
      </p:pic>
      <p:grpSp>
        <p:nvGrpSpPr>
          <p:cNvPr id="82" name="Group 81">
            <a:extLst>
              <a:ext uri="{FF2B5EF4-FFF2-40B4-BE49-F238E27FC236}">
                <a16:creationId xmlns:a16="http://schemas.microsoft.com/office/drawing/2014/main" id="{1F4E1649-4D1F-4A91-AF97-A254BFDD52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6200000">
            <a:off x="474192" y="776904"/>
            <a:ext cx="304800" cy="429768"/>
            <a:chOff x="215328" y="-46937"/>
            <a:chExt cx="304800" cy="2773841"/>
          </a:xfrm>
        </p:grpSpPr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FE483602-62F9-474D-9C9B-5EE4CD7671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215328" y="-46937"/>
              <a:ext cx="0" cy="2773841"/>
            </a:xfrm>
            <a:prstGeom prst="line">
              <a:avLst/>
            </a:prstGeom>
            <a:ln w="25400" cmpd="sng">
              <a:solidFill>
                <a:schemeClr val="bg2">
                  <a:lumMod val="60000"/>
                  <a:lumOff val="40000"/>
                  <a:alpha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DD7D1AC0-A6C7-40E3-9841-F34AC831A4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316928" y="-46937"/>
              <a:ext cx="0" cy="2773841"/>
            </a:xfrm>
            <a:prstGeom prst="line">
              <a:avLst/>
            </a:prstGeom>
            <a:ln w="25400" cmpd="sng">
              <a:solidFill>
                <a:schemeClr val="bg2">
                  <a:lumMod val="60000"/>
                  <a:lumOff val="40000"/>
                  <a:alpha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F951C4DD-7427-497D-9DE3-9D731D3F45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18528" y="-46937"/>
              <a:ext cx="0" cy="2773841"/>
            </a:xfrm>
            <a:prstGeom prst="line">
              <a:avLst/>
            </a:prstGeom>
            <a:ln w="25400" cmpd="sng">
              <a:solidFill>
                <a:schemeClr val="bg2">
                  <a:lumMod val="60000"/>
                  <a:lumOff val="40000"/>
                  <a:alpha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0EE18298-0BF5-4D7A-921A-2F4186E8D9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20128" y="-46937"/>
              <a:ext cx="0" cy="2773841"/>
            </a:xfrm>
            <a:prstGeom prst="line">
              <a:avLst/>
            </a:prstGeom>
            <a:ln w="25400" cmpd="sng">
              <a:solidFill>
                <a:schemeClr val="bg2">
                  <a:lumMod val="60000"/>
                  <a:lumOff val="40000"/>
                  <a:alpha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3" name="Oval 82">
            <a:extLst>
              <a:ext uri="{FF2B5EF4-FFF2-40B4-BE49-F238E27FC236}">
                <a16:creationId xmlns:a16="http://schemas.microsoft.com/office/drawing/2014/main" id="{773AEA78-C03B-40B7-9D11-DC022119D5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2600000">
            <a:off x="10150845" y="4270841"/>
            <a:ext cx="1897885" cy="1897885"/>
          </a:xfrm>
          <a:prstGeom prst="ellipse">
            <a:avLst/>
          </a:prstGeom>
          <a:gradFill>
            <a:gsLst>
              <a:gs pos="0">
                <a:schemeClr val="tx2">
                  <a:lumMod val="75000"/>
                  <a:alpha val="10000"/>
                </a:schemeClr>
              </a:gs>
              <a:gs pos="100000">
                <a:schemeClr val="tx2">
                  <a:lumMod val="60000"/>
                  <a:lumOff val="40000"/>
                  <a:alpha val="1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16B314-7B63-47BE-92A0-90EB35862E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85157" y="4018130"/>
            <a:ext cx="5865011" cy="2129599"/>
          </a:xfrm>
          <a:noFill/>
        </p:spPr>
        <p:txBody>
          <a:bodyPr anchor="t">
            <a:normAutofit/>
          </a:bodyPr>
          <a:lstStyle/>
          <a:p>
            <a:r>
              <a:rPr lang="en-US">
                <a:solidFill>
                  <a:schemeClr val="bg1"/>
                </a:solidFill>
                <a:hlinkClick r:id="rId3"/>
              </a:rPr>
              <a:t>https://my.mhsgenesis.health.mil/pages/home</a:t>
            </a:r>
            <a:endParaRPr lang="en-US">
              <a:solidFill>
                <a:schemeClr val="bg1"/>
              </a:solidFill>
            </a:endParaRPr>
          </a:p>
          <a:p>
            <a:pPr lvl="1"/>
            <a:r>
              <a:rPr lang="en-US" sz="2800">
                <a:solidFill>
                  <a:schemeClr val="bg1"/>
                </a:solidFill>
              </a:rPr>
              <a:t>Log in with DS Logon or CAC</a:t>
            </a:r>
            <a:endParaRPr lang="en-US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53246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D7A453D2-15D8-4403-815F-291FA16340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161EA6B-09CA-445B-AB0D-8DF76FA92D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913B067F-3154-4968-A886-DF93A787E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" y="2075420"/>
            <a:ext cx="12048729" cy="4093306"/>
            <a:chOff x="1" y="2075420"/>
            <a:chExt cx="12048729" cy="4093306"/>
          </a:xfrm>
        </p:grpSpPr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97583D6C-C05B-47AB-8540-B2700B82A4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4500000">
              <a:off x="7942191" y="2507571"/>
              <a:ext cx="3563871" cy="3563871"/>
            </a:xfrm>
            <a:prstGeom prst="ellipse">
              <a:avLst/>
            </a:prstGeom>
            <a:noFill/>
            <a:ln w="31750">
              <a:gradFill>
                <a:gsLst>
                  <a:gs pos="0">
                    <a:schemeClr val="tx2">
                      <a:lumMod val="60000"/>
                      <a:lumOff val="40000"/>
                      <a:alpha val="10000"/>
                    </a:schemeClr>
                  </a:gs>
                  <a:gs pos="100000">
                    <a:schemeClr val="tx2">
                      <a:lumMod val="50000"/>
                      <a:alpha val="20000"/>
                    </a:schemeClr>
                  </a:gs>
                </a:gsLst>
                <a:lin ang="5400000" scaled="1"/>
              </a:gra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6501AD91-D973-4968-95E4-4C26CFDF8F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0435065" y="4048931"/>
              <a:ext cx="1381607" cy="1381607"/>
            </a:xfrm>
            <a:prstGeom prst="ellipse">
              <a:avLst/>
            </a:prstGeom>
            <a:noFill/>
            <a:ln w="31750">
              <a:gradFill>
                <a:gsLst>
                  <a:gs pos="0">
                    <a:schemeClr val="tx2">
                      <a:lumMod val="60000"/>
                      <a:lumOff val="40000"/>
                      <a:alpha val="20000"/>
                    </a:schemeClr>
                  </a:gs>
                  <a:gs pos="100000">
                    <a:schemeClr val="tx2">
                      <a:lumMod val="50000"/>
                      <a:alpha val="20000"/>
                    </a:schemeClr>
                  </a:gs>
                </a:gsLst>
                <a:lin ang="5400000" scaled="1"/>
              </a:gra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5C165989-F5FE-4BB6-9817-E7828CB1D6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" y="2075420"/>
              <a:ext cx="3144364" cy="3144364"/>
            </a:xfrm>
            <a:prstGeom prst="ellipse">
              <a:avLst/>
            </a:prstGeom>
            <a:gradFill>
              <a:gsLst>
                <a:gs pos="0">
                  <a:schemeClr val="tx2">
                    <a:lumMod val="75000"/>
                    <a:alpha val="20000"/>
                  </a:schemeClr>
                </a:gs>
                <a:gs pos="100000">
                  <a:schemeClr val="tx2">
                    <a:lumMod val="50000"/>
                    <a:alpha val="1000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6B0649CC-B912-4E82-BEA0-DA75ECB19A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2600000">
              <a:off x="10150845" y="4270841"/>
              <a:ext cx="1897885" cy="1897885"/>
            </a:xfrm>
            <a:prstGeom prst="ellipse">
              <a:avLst/>
            </a:prstGeom>
            <a:gradFill>
              <a:gsLst>
                <a:gs pos="0">
                  <a:schemeClr val="tx2">
                    <a:lumMod val="75000"/>
                    <a:alpha val="10000"/>
                  </a:schemeClr>
                </a:gs>
                <a:gs pos="100000">
                  <a:schemeClr val="tx2">
                    <a:lumMod val="75000"/>
                    <a:alpha val="2000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6BA08C17-C9A5-4FA8-ABC4-44FB3B8696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4500000">
              <a:off x="2046780" y="3040492"/>
              <a:ext cx="2579322" cy="2579322"/>
            </a:xfrm>
            <a:prstGeom prst="ellipse">
              <a:avLst/>
            </a:prstGeom>
            <a:noFill/>
            <a:ln w="31750">
              <a:gradFill>
                <a:gsLst>
                  <a:gs pos="0">
                    <a:schemeClr val="tx2">
                      <a:lumMod val="60000"/>
                      <a:lumOff val="40000"/>
                      <a:alpha val="20000"/>
                    </a:schemeClr>
                  </a:gs>
                  <a:gs pos="100000">
                    <a:schemeClr val="tx2">
                      <a:lumMod val="50000"/>
                      <a:alpha val="20000"/>
                    </a:schemeClr>
                  </a:gs>
                </a:gsLst>
                <a:lin ang="5400000" scaled="1"/>
              </a:gra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70DEAC6C-553C-437E-BC17-D449523375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4500000">
              <a:off x="2224640" y="3193975"/>
              <a:ext cx="2243193" cy="2243193"/>
            </a:xfrm>
            <a:prstGeom prst="ellipse">
              <a:avLst/>
            </a:prstGeom>
            <a:noFill/>
            <a:ln w="31750">
              <a:gradFill>
                <a:gsLst>
                  <a:gs pos="0">
                    <a:schemeClr val="tx2">
                      <a:lumMod val="60000"/>
                      <a:lumOff val="40000"/>
                      <a:alpha val="10000"/>
                    </a:schemeClr>
                  </a:gs>
                  <a:gs pos="100000">
                    <a:schemeClr val="tx2">
                      <a:lumMod val="50000"/>
                      <a:alpha val="10000"/>
                    </a:schemeClr>
                  </a:gs>
                </a:gsLst>
                <a:lin ang="5400000" scaled="1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4" name="Rectangle 23">
            <a:extLst>
              <a:ext uri="{FF2B5EF4-FFF2-40B4-BE49-F238E27FC236}">
                <a16:creationId xmlns:a16="http://schemas.microsoft.com/office/drawing/2014/main" id="{B8114C98-A349-4111-A123-E8EAB86ABE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438146" y="1042605"/>
            <a:ext cx="2796461" cy="711252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40000"/>
                  <a:lumOff val="60000"/>
                  <a:alpha val="0"/>
                </a:schemeClr>
              </a:gs>
              <a:gs pos="100000">
                <a:schemeClr val="tx2">
                  <a:lumMod val="75000"/>
                  <a:alpha val="10000"/>
                </a:schemeClr>
              </a:gs>
            </a:gsLst>
            <a:lin ang="8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670FB431-AE18-414D-92F4-1D12D19911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259539" y="317578"/>
            <a:ext cx="548640" cy="549007"/>
            <a:chOff x="7029447" y="3514725"/>
            <a:chExt cx="1285875" cy="549007"/>
          </a:xfrm>
        </p:grpSpPr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24467063-D74E-4D42-8790-B9F6D69584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514725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75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A1D19BAC-1681-47BC-AAF5-92FAFFF6F4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697727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75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94347C2B-E846-452C-97AA-7E254FC1CE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880729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75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10EA2B35-7959-4C2A-84AA-FF5D94FEDE9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4063732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75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2" name="Rectangle 31">
            <a:extLst>
              <a:ext uri="{FF2B5EF4-FFF2-40B4-BE49-F238E27FC236}">
                <a16:creationId xmlns:a16="http://schemas.microsoft.com/office/drawing/2014/main" id="{E2D3D3F2-ABBB-4453-B1C5-1BEBF7E4DD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1" y="6140785"/>
            <a:ext cx="6095997" cy="711252"/>
          </a:xfrm>
          <a:prstGeom prst="rect">
            <a:avLst/>
          </a:prstGeom>
          <a:gradFill flip="none" rotWithShape="1">
            <a:gsLst>
              <a:gs pos="10000">
                <a:schemeClr val="tx2">
                  <a:lumMod val="50000"/>
                  <a:alpha val="10000"/>
                </a:schemeClr>
              </a:gs>
              <a:gs pos="100000">
                <a:schemeClr val="tx2">
                  <a:lumMod val="60000"/>
                  <a:lumOff val="40000"/>
                  <a:alpha val="0"/>
                </a:schemeClr>
              </a:gs>
            </a:gsLst>
            <a:lin ang="8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8214E4A5-A0D2-42C4-8D14-D2A7E495F0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5400000">
            <a:off x="616345" y="5940560"/>
            <a:ext cx="1285875" cy="549007"/>
            <a:chOff x="7029447" y="3514725"/>
            <a:chExt cx="1285875" cy="549007"/>
          </a:xfrm>
        </p:grpSpPr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7494D7A0-6B21-41E8-A7D3-0033BBB791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514725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50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1E141D7D-32B0-448E-A666-EA8703AFCF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697727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50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8D87E268-6345-420F-8B97-B37ED04100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880729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50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35E1622E-7FA6-4760-A2BF-A8105EBF7B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4063732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50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CDF750EE-E452-7CD9-3C26-6A7543BAC6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5" y="4018137"/>
            <a:ext cx="5071221" cy="2129586"/>
          </a:xfrm>
          <a:noFill/>
        </p:spPr>
        <p:txBody>
          <a:bodyPr anchor="t">
            <a:normAutofit/>
          </a:bodyPr>
          <a:lstStyle/>
          <a:p>
            <a:r>
              <a:rPr lang="en-US" sz="4800" dirty="0">
                <a:solidFill>
                  <a:schemeClr val="bg1"/>
                </a:solidFill>
              </a:rPr>
              <a:t>2. Navigate to the Messaging tab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369C415-B172-91CF-D112-5476A8F5FF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1359" y="867912"/>
            <a:ext cx="10843065" cy="2764982"/>
          </a:xfrm>
          <a:prstGeom prst="rect">
            <a:avLst/>
          </a:prstGeom>
        </p:spPr>
      </p:pic>
      <p:grpSp>
        <p:nvGrpSpPr>
          <p:cNvPr id="40" name="Group 39">
            <a:extLst>
              <a:ext uri="{FF2B5EF4-FFF2-40B4-BE49-F238E27FC236}">
                <a16:creationId xmlns:a16="http://schemas.microsoft.com/office/drawing/2014/main" id="{1F4E1649-4D1F-4A91-AF97-A254BFDD52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6200000">
            <a:off x="474192" y="776904"/>
            <a:ext cx="304800" cy="429768"/>
            <a:chOff x="215328" y="-46937"/>
            <a:chExt cx="304800" cy="2773841"/>
          </a:xfrm>
        </p:grpSpPr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FE483602-62F9-474D-9C9B-5EE4CD7671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215328" y="-46937"/>
              <a:ext cx="0" cy="2773841"/>
            </a:xfrm>
            <a:prstGeom prst="line">
              <a:avLst/>
            </a:prstGeom>
            <a:ln w="25400" cmpd="sng">
              <a:solidFill>
                <a:schemeClr val="bg2">
                  <a:lumMod val="60000"/>
                  <a:lumOff val="40000"/>
                  <a:alpha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DD7D1AC0-A6C7-40E3-9841-F34AC831A4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316928" y="-46937"/>
              <a:ext cx="0" cy="2773841"/>
            </a:xfrm>
            <a:prstGeom prst="line">
              <a:avLst/>
            </a:prstGeom>
            <a:ln w="25400" cmpd="sng">
              <a:solidFill>
                <a:schemeClr val="bg2">
                  <a:lumMod val="60000"/>
                  <a:lumOff val="40000"/>
                  <a:alpha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F951C4DD-7427-497D-9DE3-9D731D3F45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18528" y="-46937"/>
              <a:ext cx="0" cy="2773841"/>
            </a:xfrm>
            <a:prstGeom prst="line">
              <a:avLst/>
            </a:prstGeom>
            <a:ln w="25400" cmpd="sng">
              <a:solidFill>
                <a:schemeClr val="bg2">
                  <a:lumMod val="60000"/>
                  <a:lumOff val="40000"/>
                  <a:alpha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0EE18298-0BF5-4D7A-921A-2F4186E8D9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20128" y="-46937"/>
              <a:ext cx="0" cy="2773841"/>
            </a:xfrm>
            <a:prstGeom prst="line">
              <a:avLst/>
            </a:prstGeom>
            <a:ln w="25400" cmpd="sng">
              <a:solidFill>
                <a:schemeClr val="bg2">
                  <a:lumMod val="60000"/>
                  <a:lumOff val="40000"/>
                  <a:alpha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6" name="Oval 45">
            <a:extLst>
              <a:ext uri="{FF2B5EF4-FFF2-40B4-BE49-F238E27FC236}">
                <a16:creationId xmlns:a16="http://schemas.microsoft.com/office/drawing/2014/main" id="{773AEA78-C03B-40B7-9D11-DC022119D5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2600000">
            <a:off x="10150845" y="4270841"/>
            <a:ext cx="1897885" cy="1897885"/>
          </a:xfrm>
          <a:prstGeom prst="ellipse">
            <a:avLst/>
          </a:prstGeom>
          <a:gradFill>
            <a:gsLst>
              <a:gs pos="0">
                <a:schemeClr val="tx2">
                  <a:lumMod val="75000"/>
                  <a:alpha val="10000"/>
                </a:schemeClr>
              </a:gs>
              <a:gs pos="100000">
                <a:schemeClr val="tx2">
                  <a:lumMod val="60000"/>
                  <a:lumOff val="40000"/>
                  <a:alpha val="1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8539C5-4656-7FDB-B6DE-F8BAB24C66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25304" y="4018143"/>
            <a:ext cx="5549111" cy="2129599"/>
          </a:xfrm>
          <a:noFill/>
        </p:spPr>
        <p:txBody>
          <a:bodyPr anchor="t">
            <a:norm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These tabs can be seen after logging into the Patient Portal. 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Click on the Messaging tab.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Then, click on the “Send a message” button as shown above.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55EBCAFF-83E5-60D9-55C2-CBE5BAD3DDED}"/>
              </a:ext>
            </a:extLst>
          </p:cNvPr>
          <p:cNvCxnSpPr>
            <a:cxnSpLocks/>
          </p:cNvCxnSpPr>
          <p:nvPr/>
        </p:nvCxnSpPr>
        <p:spPr>
          <a:xfrm flipH="1" flipV="1">
            <a:off x="5382883" y="3632894"/>
            <a:ext cx="646981" cy="1586891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FDAD8CD0-6736-FF18-2527-38ACC6B13D33}"/>
              </a:ext>
            </a:extLst>
          </p:cNvPr>
          <p:cNvSpPr/>
          <p:nvPr/>
        </p:nvSpPr>
        <p:spPr>
          <a:xfrm>
            <a:off x="6739451" y="787563"/>
            <a:ext cx="1690777" cy="71325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rgbClr val="FF0000"/>
                </a:solidFill>
              </a:ln>
              <a:noFill/>
            </a:endParaRPr>
          </a:p>
        </p:txBody>
      </p:sp>
    </p:spTree>
    <p:extLst>
      <p:ext uri="{BB962C8B-B14F-4D97-AF65-F5344CB8AC3E}">
        <p14:creationId xmlns:p14="http://schemas.microsoft.com/office/powerpoint/2010/main" val="14587953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D7A453D2-15D8-4403-815F-291FA16340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161EA6B-09CA-445B-AB0D-8DF76FA92D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913B067F-3154-4968-A886-DF93A787E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" y="2075420"/>
            <a:ext cx="12048729" cy="4093306"/>
            <a:chOff x="1" y="2075420"/>
            <a:chExt cx="12048729" cy="4093306"/>
          </a:xfrm>
        </p:grpSpPr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97583D6C-C05B-47AB-8540-B2700B82A4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4500000">
              <a:off x="7942191" y="2507571"/>
              <a:ext cx="3563871" cy="3563871"/>
            </a:xfrm>
            <a:prstGeom prst="ellipse">
              <a:avLst/>
            </a:prstGeom>
            <a:noFill/>
            <a:ln w="31750">
              <a:gradFill>
                <a:gsLst>
                  <a:gs pos="0">
                    <a:schemeClr val="tx2">
                      <a:lumMod val="60000"/>
                      <a:lumOff val="40000"/>
                      <a:alpha val="10000"/>
                    </a:schemeClr>
                  </a:gs>
                  <a:gs pos="100000">
                    <a:schemeClr val="tx2">
                      <a:lumMod val="50000"/>
                      <a:alpha val="20000"/>
                    </a:schemeClr>
                  </a:gs>
                </a:gsLst>
                <a:lin ang="5400000" scaled="1"/>
              </a:gra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6501AD91-D973-4968-95E4-4C26CFDF8F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0435065" y="4048931"/>
              <a:ext cx="1381607" cy="1381607"/>
            </a:xfrm>
            <a:prstGeom prst="ellipse">
              <a:avLst/>
            </a:prstGeom>
            <a:noFill/>
            <a:ln w="31750">
              <a:gradFill>
                <a:gsLst>
                  <a:gs pos="0">
                    <a:schemeClr val="tx2">
                      <a:lumMod val="60000"/>
                      <a:lumOff val="40000"/>
                      <a:alpha val="20000"/>
                    </a:schemeClr>
                  </a:gs>
                  <a:gs pos="100000">
                    <a:schemeClr val="tx2">
                      <a:lumMod val="50000"/>
                      <a:alpha val="20000"/>
                    </a:schemeClr>
                  </a:gs>
                </a:gsLst>
                <a:lin ang="5400000" scaled="1"/>
              </a:gra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5C165989-F5FE-4BB6-9817-E7828CB1D6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" y="2075420"/>
              <a:ext cx="3144364" cy="3144364"/>
            </a:xfrm>
            <a:prstGeom prst="ellipse">
              <a:avLst/>
            </a:prstGeom>
            <a:gradFill>
              <a:gsLst>
                <a:gs pos="0">
                  <a:schemeClr val="tx2">
                    <a:lumMod val="75000"/>
                    <a:alpha val="20000"/>
                  </a:schemeClr>
                </a:gs>
                <a:gs pos="100000">
                  <a:schemeClr val="tx2">
                    <a:lumMod val="50000"/>
                    <a:alpha val="1000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6B0649CC-B912-4E82-BEA0-DA75ECB19A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2600000">
              <a:off x="10150845" y="4270841"/>
              <a:ext cx="1897885" cy="1897885"/>
            </a:xfrm>
            <a:prstGeom prst="ellipse">
              <a:avLst/>
            </a:prstGeom>
            <a:gradFill>
              <a:gsLst>
                <a:gs pos="0">
                  <a:schemeClr val="tx2">
                    <a:lumMod val="75000"/>
                    <a:alpha val="10000"/>
                  </a:schemeClr>
                </a:gs>
                <a:gs pos="100000">
                  <a:schemeClr val="tx2">
                    <a:lumMod val="75000"/>
                    <a:alpha val="2000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6BA08C17-C9A5-4FA8-ABC4-44FB3B8696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4500000">
              <a:off x="2046780" y="3040492"/>
              <a:ext cx="2579322" cy="2579322"/>
            </a:xfrm>
            <a:prstGeom prst="ellipse">
              <a:avLst/>
            </a:prstGeom>
            <a:noFill/>
            <a:ln w="31750">
              <a:gradFill>
                <a:gsLst>
                  <a:gs pos="0">
                    <a:schemeClr val="tx2">
                      <a:lumMod val="60000"/>
                      <a:lumOff val="40000"/>
                      <a:alpha val="20000"/>
                    </a:schemeClr>
                  </a:gs>
                  <a:gs pos="100000">
                    <a:schemeClr val="tx2">
                      <a:lumMod val="50000"/>
                      <a:alpha val="20000"/>
                    </a:schemeClr>
                  </a:gs>
                </a:gsLst>
                <a:lin ang="5400000" scaled="1"/>
              </a:gra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70DEAC6C-553C-437E-BC17-D449523375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4500000">
              <a:off x="2224640" y="3193975"/>
              <a:ext cx="2243193" cy="2243193"/>
            </a:xfrm>
            <a:prstGeom prst="ellipse">
              <a:avLst/>
            </a:prstGeom>
            <a:noFill/>
            <a:ln w="31750">
              <a:gradFill>
                <a:gsLst>
                  <a:gs pos="0">
                    <a:schemeClr val="tx2">
                      <a:lumMod val="60000"/>
                      <a:lumOff val="40000"/>
                      <a:alpha val="10000"/>
                    </a:schemeClr>
                  </a:gs>
                  <a:gs pos="100000">
                    <a:schemeClr val="tx2">
                      <a:lumMod val="50000"/>
                      <a:alpha val="10000"/>
                    </a:schemeClr>
                  </a:gs>
                </a:gsLst>
                <a:lin ang="5400000" scaled="1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4" name="Rectangle 23">
            <a:extLst>
              <a:ext uri="{FF2B5EF4-FFF2-40B4-BE49-F238E27FC236}">
                <a16:creationId xmlns:a16="http://schemas.microsoft.com/office/drawing/2014/main" id="{B8114C98-A349-4111-A123-E8EAB86ABE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438146" y="1042605"/>
            <a:ext cx="2796461" cy="711252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40000"/>
                  <a:lumOff val="60000"/>
                  <a:alpha val="0"/>
                </a:schemeClr>
              </a:gs>
              <a:gs pos="100000">
                <a:schemeClr val="tx2">
                  <a:lumMod val="75000"/>
                  <a:alpha val="10000"/>
                </a:schemeClr>
              </a:gs>
            </a:gsLst>
            <a:lin ang="8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670FB431-AE18-414D-92F4-1D12D19911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259539" y="317578"/>
            <a:ext cx="548640" cy="549007"/>
            <a:chOff x="7029447" y="3514725"/>
            <a:chExt cx="1285875" cy="549007"/>
          </a:xfrm>
        </p:grpSpPr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24467063-D74E-4D42-8790-B9F6D69584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514725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75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A1D19BAC-1681-47BC-AAF5-92FAFFF6F4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697727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75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94347C2B-E846-452C-97AA-7E254FC1CE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880729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75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10EA2B35-7959-4C2A-84AA-FF5D94FEDE9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4063732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75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2" name="Rectangle 31">
            <a:extLst>
              <a:ext uri="{FF2B5EF4-FFF2-40B4-BE49-F238E27FC236}">
                <a16:creationId xmlns:a16="http://schemas.microsoft.com/office/drawing/2014/main" id="{E2D3D3F2-ABBB-4453-B1C5-1BEBF7E4DD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1" y="6140785"/>
            <a:ext cx="6095997" cy="711252"/>
          </a:xfrm>
          <a:prstGeom prst="rect">
            <a:avLst/>
          </a:prstGeom>
          <a:gradFill flip="none" rotWithShape="1">
            <a:gsLst>
              <a:gs pos="10000">
                <a:schemeClr val="tx2">
                  <a:lumMod val="50000"/>
                  <a:alpha val="10000"/>
                </a:schemeClr>
              </a:gs>
              <a:gs pos="100000">
                <a:schemeClr val="tx2">
                  <a:lumMod val="60000"/>
                  <a:lumOff val="40000"/>
                  <a:alpha val="0"/>
                </a:schemeClr>
              </a:gs>
            </a:gsLst>
            <a:lin ang="8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8214E4A5-A0D2-42C4-8D14-D2A7E495F0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5400000">
            <a:off x="616345" y="5940560"/>
            <a:ext cx="1285875" cy="549007"/>
            <a:chOff x="7029447" y="3514725"/>
            <a:chExt cx="1285875" cy="549007"/>
          </a:xfrm>
        </p:grpSpPr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7494D7A0-6B21-41E8-A7D3-0033BBB791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514725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50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1E141D7D-32B0-448E-A666-EA8703AFCF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697727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50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8D87E268-6345-420F-8B97-B37ED04100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880729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50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35E1622E-7FA6-4760-A2BF-A8105EBF7B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4063732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50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CDF750EE-E452-7CD9-3C26-6A7543BAC6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0080" y="5195750"/>
            <a:ext cx="4888394" cy="1432774"/>
          </a:xfrm>
          <a:noFill/>
        </p:spPr>
        <p:txBody>
          <a:bodyPr anchor="t">
            <a:normAutofit/>
          </a:bodyPr>
          <a:lstStyle/>
          <a:p>
            <a:r>
              <a:rPr lang="en-US" sz="4800" dirty="0">
                <a:solidFill>
                  <a:schemeClr val="bg1"/>
                </a:solidFill>
              </a:rPr>
              <a:t>3. Compose the message and send</a:t>
            </a:r>
          </a:p>
        </p:txBody>
      </p:sp>
      <p:grpSp>
        <p:nvGrpSpPr>
          <p:cNvPr id="40" name="Group 39">
            <a:extLst>
              <a:ext uri="{FF2B5EF4-FFF2-40B4-BE49-F238E27FC236}">
                <a16:creationId xmlns:a16="http://schemas.microsoft.com/office/drawing/2014/main" id="{1F4E1649-4D1F-4A91-AF97-A254BFDD52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6200000">
            <a:off x="474192" y="776904"/>
            <a:ext cx="304800" cy="429768"/>
            <a:chOff x="215328" y="-46937"/>
            <a:chExt cx="304800" cy="2773841"/>
          </a:xfrm>
        </p:grpSpPr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FE483602-62F9-474D-9C9B-5EE4CD7671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215328" y="-46937"/>
              <a:ext cx="0" cy="2773841"/>
            </a:xfrm>
            <a:prstGeom prst="line">
              <a:avLst/>
            </a:prstGeom>
            <a:ln w="25400" cmpd="sng">
              <a:solidFill>
                <a:schemeClr val="bg2">
                  <a:lumMod val="60000"/>
                  <a:lumOff val="40000"/>
                  <a:alpha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DD7D1AC0-A6C7-40E3-9841-F34AC831A4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316928" y="-46937"/>
              <a:ext cx="0" cy="2773841"/>
            </a:xfrm>
            <a:prstGeom prst="line">
              <a:avLst/>
            </a:prstGeom>
            <a:ln w="25400" cmpd="sng">
              <a:solidFill>
                <a:schemeClr val="bg2">
                  <a:lumMod val="60000"/>
                  <a:lumOff val="40000"/>
                  <a:alpha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F951C4DD-7427-497D-9DE3-9D731D3F45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18528" y="-46937"/>
              <a:ext cx="0" cy="2773841"/>
            </a:xfrm>
            <a:prstGeom prst="line">
              <a:avLst/>
            </a:prstGeom>
            <a:ln w="25400" cmpd="sng">
              <a:solidFill>
                <a:schemeClr val="bg2">
                  <a:lumMod val="60000"/>
                  <a:lumOff val="40000"/>
                  <a:alpha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0EE18298-0BF5-4D7A-921A-2F4186E8D9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20128" y="-46937"/>
              <a:ext cx="0" cy="2773841"/>
            </a:xfrm>
            <a:prstGeom prst="line">
              <a:avLst/>
            </a:prstGeom>
            <a:ln w="25400" cmpd="sng">
              <a:solidFill>
                <a:schemeClr val="bg2">
                  <a:lumMod val="60000"/>
                  <a:lumOff val="40000"/>
                  <a:alpha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6" name="Oval 45">
            <a:extLst>
              <a:ext uri="{FF2B5EF4-FFF2-40B4-BE49-F238E27FC236}">
                <a16:creationId xmlns:a16="http://schemas.microsoft.com/office/drawing/2014/main" id="{773AEA78-C03B-40B7-9D11-DC022119D5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2600000">
            <a:off x="10150845" y="4270841"/>
            <a:ext cx="1897885" cy="1897885"/>
          </a:xfrm>
          <a:prstGeom prst="ellipse">
            <a:avLst/>
          </a:prstGeom>
          <a:gradFill>
            <a:gsLst>
              <a:gs pos="0">
                <a:schemeClr val="tx2">
                  <a:lumMod val="75000"/>
                  <a:alpha val="10000"/>
                </a:schemeClr>
              </a:gs>
              <a:gs pos="100000">
                <a:schemeClr val="tx2">
                  <a:lumMod val="60000"/>
                  <a:lumOff val="40000"/>
                  <a:alpha val="1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8539C5-4656-7FDB-B6DE-F8BAB24C66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58296" y="5219783"/>
            <a:ext cx="6923622" cy="1360265"/>
          </a:xfrm>
          <a:noFill/>
        </p:spPr>
        <p:txBody>
          <a:bodyPr anchor="t">
            <a:noAutofit/>
          </a:bodyPr>
          <a:lstStyle/>
          <a:p>
            <a:r>
              <a:rPr lang="en-US" sz="2000" dirty="0">
                <a:solidFill>
                  <a:schemeClr val="bg1"/>
                </a:solidFill>
              </a:rPr>
              <a:t>Send a message to “Stuttgart Military Medical Readiness”</a:t>
            </a:r>
          </a:p>
          <a:p>
            <a:pPr lvl="1"/>
            <a:r>
              <a:rPr lang="en-US" sz="2000" dirty="0">
                <a:solidFill>
                  <a:schemeClr val="bg1"/>
                </a:solidFill>
              </a:rPr>
              <a:t>In the message, please provide requested service(s), Service Branch, current status (Compo 1, 2, 3/Active, Guard, Reserve), and a good contact number/email for duty hours.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F0AE01A0-24A9-2222-A4BB-CA0EDBB93487}"/>
              </a:ext>
            </a:extLst>
          </p:cNvPr>
          <p:cNvGrpSpPr/>
          <p:nvPr/>
        </p:nvGrpSpPr>
        <p:grpSpPr>
          <a:xfrm>
            <a:off x="1161719" y="224670"/>
            <a:ext cx="9865513" cy="4710783"/>
            <a:chOff x="788632" y="225761"/>
            <a:chExt cx="9865513" cy="4710783"/>
          </a:xfrm>
        </p:grpSpPr>
        <p:pic>
          <p:nvPicPr>
            <p:cNvPr id="4" name="Picture 3" descr="Graphical user interface, text, application, email&#10;&#10;AI-generated content may be incorrect.">
              <a:extLst>
                <a:ext uri="{FF2B5EF4-FFF2-40B4-BE49-F238E27FC236}">
                  <a16:creationId xmlns:a16="http://schemas.microsoft.com/office/drawing/2014/main" id="{2D47E0C8-4ACF-87DB-2BF1-888C57205D9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88632" y="225761"/>
              <a:ext cx="9865513" cy="4710783"/>
            </a:xfrm>
            <a:prstGeom prst="rect">
              <a:avLst/>
            </a:prstGeom>
          </p:spPr>
        </p:pic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C5BF5BA8-EC47-F91C-5E1C-36EA6265020E}"/>
                </a:ext>
              </a:extLst>
            </p:cNvPr>
            <p:cNvSpPr/>
            <p:nvPr/>
          </p:nvSpPr>
          <p:spPr>
            <a:xfrm>
              <a:off x="3047997" y="1665349"/>
              <a:ext cx="2308681" cy="681486"/>
            </a:xfrm>
            <a:prstGeom prst="rect">
              <a:avLst/>
            </a:prstGeom>
            <a:noFill/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39EC0B61-E328-B7C2-8602-A9EC279849F2}"/>
                </a:ext>
              </a:extLst>
            </p:cNvPr>
            <p:cNvSpPr/>
            <p:nvPr/>
          </p:nvSpPr>
          <p:spPr>
            <a:xfrm>
              <a:off x="3102801" y="1343891"/>
              <a:ext cx="2411307" cy="222629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C867069D-547E-B3AE-DB5B-3DECE46678C8}"/>
                </a:ext>
              </a:extLst>
            </p:cNvPr>
            <p:cNvSpPr/>
            <p:nvPr/>
          </p:nvSpPr>
          <p:spPr>
            <a:xfrm>
              <a:off x="9108697" y="277952"/>
              <a:ext cx="1531593" cy="222628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1800764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" name="Slide Background">
            <a:extLst>
              <a:ext uri="{FF2B5EF4-FFF2-40B4-BE49-F238E27FC236}">
                <a16:creationId xmlns:a16="http://schemas.microsoft.com/office/drawing/2014/main" id="{9F7D5CDA-D291-4307-BF55-1381FED296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Question mark boxes">
            <a:extLst>
              <a:ext uri="{FF2B5EF4-FFF2-40B4-BE49-F238E27FC236}">
                <a16:creationId xmlns:a16="http://schemas.microsoft.com/office/drawing/2014/main" id="{A8B1AACA-FADB-A131-61BA-DBFA3B6A2955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27969" r="22088"/>
          <a:stretch/>
        </p:blipFill>
        <p:spPr>
          <a:xfrm>
            <a:off x="6103027" y="10"/>
            <a:ext cx="6088971" cy="6857990"/>
          </a:xfrm>
          <a:prstGeom prst="rect">
            <a:avLst/>
          </a:prstGeom>
        </p:spPr>
      </p:pic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59B296B9-C5A5-4E4F-9B60-C907B5F146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103025" cy="6858000"/>
          </a:xfrm>
          <a:prstGeom prst="rect">
            <a:avLst/>
          </a:prstGeom>
          <a:ln>
            <a:noFill/>
          </a:ln>
          <a:effectLst>
            <a:outerShdw blurRad="889000" dist="406400" dir="21540000" sx="90000" sy="90000" algn="t" rotWithShape="0">
              <a:srgbClr val="000000">
                <a:alpha val="2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D0300FD3-5AF1-6305-15FA-9078072672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103025" cy="2285995"/>
          </a:xfrm>
          <a:prstGeom prst="rect">
            <a:avLst/>
          </a:prstGeom>
          <a:ln>
            <a:noFill/>
          </a:ln>
          <a:effectLst>
            <a:outerShdw blurRad="254000" dist="127000" dir="5460000" sx="92000" sy="92000" algn="t" rotWithShape="0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B74E862-0E6F-C1A7-912F-70B115540A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7419" y="328512"/>
            <a:ext cx="5469146" cy="1612431"/>
          </a:xfrm>
        </p:spPr>
        <p:txBody>
          <a:bodyPr anchor="ctr">
            <a:normAutofit/>
          </a:bodyPr>
          <a:lstStyle/>
          <a:p>
            <a:r>
              <a:rPr lang="en-US" sz="4800" dirty="0"/>
              <a:t>4. Wait for an answer/response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D59AEE-3F08-257E-A88F-E13D703824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7418" y="2614507"/>
            <a:ext cx="5469147" cy="3914981"/>
          </a:xfrm>
        </p:spPr>
        <p:txBody>
          <a:bodyPr anchor="ctr">
            <a:normAutofit/>
          </a:bodyPr>
          <a:lstStyle/>
          <a:p>
            <a:r>
              <a:rPr lang="en-US" sz="2400" dirty="0"/>
              <a:t>After sending the message to the Stuttgart Military Medical Readiness group, please allow up to 48-72 hours for an answer or a response to your message from the Medical Readiness Team.</a:t>
            </a:r>
          </a:p>
          <a:p>
            <a:pPr lvl="1"/>
            <a:r>
              <a:rPr lang="en-US" sz="2000" dirty="0"/>
              <a:t>The more descriptive you are with your message, the less change of delay due to asking for more information regarding your message.</a:t>
            </a:r>
          </a:p>
        </p:txBody>
      </p:sp>
    </p:spTree>
    <p:extLst>
      <p:ext uri="{BB962C8B-B14F-4D97-AF65-F5344CB8AC3E}">
        <p14:creationId xmlns:p14="http://schemas.microsoft.com/office/powerpoint/2010/main" val="32964266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203</Words>
  <Application>Microsoft Office PowerPoint</Application>
  <PresentationFormat>Widescreen</PresentationFormat>
  <Paragraphs>15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Aptos</vt:lpstr>
      <vt:lpstr>Aptos Display</vt:lpstr>
      <vt:lpstr>Arial</vt:lpstr>
      <vt:lpstr>Office Theme</vt:lpstr>
      <vt:lpstr>Medical Readiness with MHS Genesis</vt:lpstr>
      <vt:lpstr>1. Access the MHS Genesis Patient Portal</vt:lpstr>
      <vt:lpstr>2. Navigate to the Messaging tab</vt:lpstr>
      <vt:lpstr>3. Compose the message and send</vt:lpstr>
      <vt:lpstr>4. Wait for an answer/response</vt:lpstr>
    </vt:vector>
  </TitlesOfParts>
  <Company>Defense Health Agency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Martin-Higginbottom, Daniel G SGT USARMY DHA BAVARIA MEDDAC (USA)</dc:creator>
  <cp:lastModifiedBy>Emig, Ginger C LTC USARMY MEDCOM BHC (USA)</cp:lastModifiedBy>
  <cp:revision>2</cp:revision>
  <dcterms:created xsi:type="dcterms:W3CDTF">2025-02-24T08:28:09Z</dcterms:created>
  <dcterms:modified xsi:type="dcterms:W3CDTF">2025-04-16T08:00:53Z</dcterms:modified>
</cp:coreProperties>
</file>